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58" r:id="rId3"/>
    <p:sldId id="303" r:id="rId4"/>
    <p:sldId id="304" r:id="rId5"/>
    <p:sldId id="282" r:id="rId6"/>
    <p:sldId id="280" r:id="rId7"/>
    <p:sldId id="281" r:id="rId8"/>
    <p:sldId id="283" r:id="rId9"/>
    <p:sldId id="279" r:id="rId10"/>
    <p:sldId id="292" r:id="rId11"/>
    <p:sldId id="293" r:id="rId12"/>
    <p:sldId id="298" r:id="rId13"/>
    <p:sldId id="305" r:id="rId14"/>
    <p:sldId id="284" r:id="rId15"/>
    <p:sldId id="294" r:id="rId16"/>
    <p:sldId id="285" r:id="rId17"/>
    <p:sldId id="295" r:id="rId18"/>
    <p:sldId id="306" r:id="rId19"/>
    <p:sldId id="307" r:id="rId20"/>
    <p:sldId id="308" r:id="rId21"/>
    <p:sldId id="309" r:id="rId22"/>
    <p:sldId id="297" r:id="rId23"/>
    <p:sldId id="286" r:id="rId24"/>
    <p:sldId id="287" r:id="rId25"/>
    <p:sldId id="288" r:id="rId26"/>
    <p:sldId id="318" r:id="rId27"/>
    <p:sldId id="319" r:id="rId28"/>
    <p:sldId id="314" r:id="rId29"/>
    <p:sldId id="317" r:id="rId30"/>
    <p:sldId id="316" r:id="rId31"/>
    <p:sldId id="315" r:id="rId32"/>
    <p:sldId id="312" r:id="rId33"/>
    <p:sldId id="313" r:id="rId34"/>
    <p:sldId id="310" r:id="rId35"/>
    <p:sldId id="311" r:id="rId36"/>
    <p:sldId id="290" r:id="rId37"/>
    <p:sldId id="291" r:id="rId38"/>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AMBRANO VASQUEZ YANDRI JOEL" initials="ZVYJ" lastIdx="2" clrIdx="0">
    <p:extLst>
      <p:ext uri="{19B8F6BF-5375-455C-9EA6-DF929625EA0E}">
        <p15:presenceInfo xmlns:p15="http://schemas.microsoft.com/office/powerpoint/2012/main" userId="ZAMBRANO VASQUEZ YANDRI JO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45" autoAdjust="0"/>
    <p:restoredTop sz="94679"/>
  </p:normalViewPr>
  <p:slideViewPr>
    <p:cSldViewPr snapToGrid="0">
      <p:cViewPr varScale="1">
        <p:scale>
          <a:sx n="68" d="100"/>
          <a:sy n="68" d="100"/>
        </p:scale>
        <p:origin x="510" y="6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A35012-C341-4AEE-A5B6-5DBC1823FC4B}" type="datetimeFigureOut">
              <a:rPr lang="es-ES"/>
              <a:t>24/08/2021</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891538-C8E5-4C75-AD33-C6CE73CBF08B}" type="slidenum">
              <a:rPr lang="es-ES"/>
              <a:t>‹Nº›</a:t>
            </a:fld>
            <a:endParaRPr lang="es-ES"/>
          </a:p>
        </p:txBody>
      </p:sp>
    </p:spTree>
    <p:extLst>
      <p:ext uri="{BB962C8B-B14F-4D97-AF65-F5344CB8AC3E}">
        <p14:creationId xmlns:p14="http://schemas.microsoft.com/office/powerpoint/2010/main" val="2617383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6891538-C8E5-4C75-AD33-C6CE73CBF08B}" type="slidenum">
              <a:rPr lang="es-ES" smtClean="0"/>
              <a:t>9</a:t>
            </a:fld>
            <a:endParaRPr lang="es-ES"/>
          </a:p>
        </p:txBody>
      </p:sp>
    </p:spTree>
    <p:extLst>
      <p:ext uri="{BB962C8B-B14F-4D97-AF65-F5344CB8AC3E}">
        <p14:creationId xmlns:p14="http://schemas.microsoft.com/office/powerpoint/2010/main" val="3083066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6891538-C8E5-4C75-AD33-C6CE73CBF08B}" type="slidenum">
              <a:rPr lang="es-ES" smtClean="0"/>
              <a:t>10</a:t>
            </a:fld>
            <a:endParaRPr lang="es-ES"/>
          </a:p>
        </p:txBody>
      </p:sp>
    </p:spTree>
    <p:extLst>
      <p:ext uri="{BB962C8B-B14F-4D97-AF65-F5344CB8AC3E}">
        <p14:creationId xmlns:p14="http://schemas.microsoft.com/office/powerpoint/2010/main" val="4215522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6891538-C8E5-4C75-AD33-C6CE73CBF08B}" type="slidenum">
              <a:rPr lang="es-ES" smtClean="0"/>
              <a:t>11</a:t>
            </a:fld>
            <a:endParaRPr lang="es-ES"/>
          </a:p>
        </p:txBody>
      </p:sp>
    </p:spTree>
    <p:extLst>
      <p:ext uri="{BB962C8B-B14F-4D97-AF65-F5344CB8AC3E}">
        <p14:creationId xmlns:p14="http://schemas.microsoft.com/office/powerpoint/2010/main" val="2452876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6891538-C8E5-4C75-AD33-C6CE73CBF08B}" type="slidenum">
              <a:rPr lang="es-ES" smtClean="0"/>
              <a:t>13</a:t>
            </a:fld>
            <a:endParaRPr lang="es-ES"/>
          </a:p>
        </p:txBody>
      </p:sp>
    </p:spTree>
    <p:extLst>
      <p:ext uri="{BB962C8B-B14F-4D97-AF65-F5344CB8AC3E}">
        <p14:creationId xmlns:p14="http://schemas.microsoft.com/office/powerpoint/2010/main" val="243342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6891538-C8E5-4C75-AD33-C6CE73CBF08B}" type="slidenum">
              <a:rPr lang="es-ES" smtClean="0"/>
              <a:t>22</a:t>
            </a:fld>
            <a:endParaRPr lang="es-ES"/>
          </a:p>
        </p:txBody>
      </p:sp>
    </p:spTree>
    <p:extLst>
      <p:ext uri="{BB962C8B-B14F-4D97-AF65-F5344CB8AC3E}">
        <p14:creationId xmlns:p14="http://schemas.microsoft.com/office/powerpoint/2010/main" val="3854455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6891538-C8E5-4C75-AD33-C6CE73CBF08B}" type="slidenum">
              <a:rPr lang="es-ES" smtClean="0"/>
              <a:t>23</a:t>
            </a:fld>
            <a:endParaRPr lang="es-ES"/>
          </a:p>
        </p:txBody>
      </p:sp>
    </p:spTree>
    <p:extLst>
      <p:ext uri="{BB962C8B-B14F-4D97-AF65-F5344CB8AC3E}">
        <p14:creationId xmlns:p14="http://schemas.microsoft.com/office/powerpoint/2010/main" val="311451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24/08/2021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2288191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24/08/2021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541863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24/08/2021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2215096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24/08/2021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398174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24/08/2021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2339700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40771E8B-6CA5-40B2-8038-0E112F3DAC1C}" type="datetimeFigureOut">
              <a:rPr lang="es-ES" smtClean="0"/>
              <a:t>24/08/2021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979029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40771E8B-6CA5-40B2-8038-0E112F3DAC1C}" type="datetimeFigureOut">
              <a:rPr lang="es-ES" smtClean="0"/>
              <a:t>24/08/2021</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1752394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40771E8B-6CA5-40B2-8038-0E112F3DAC1C}" type="datetimeFigureOut">
              <a:rPr lang="es-ES" smtClean="0"/>
              <a:t>24/08/2021</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630658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0771E8B-6CA5-40B2-8038-0E112F3DAC1C}" type="datetimeFigureOut">
              <a:rPr lang="es-ES" smtClean="0"/>
              <a:t>24/08/2021</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682375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24/08/2021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1360449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24/08/2021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83603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771E8B-6CA5-40B2-8038-0E112F3DAC1C}" type="datetimeFigureOut">
              <a:rPr lang="es-ES" smtClean="0"/>
              <a:t>24/08/2021</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1556C4-DFC3-4611-A7CC-780699185E26}" type="slidenum">
              <a:rPr lang="es-ES" smtClean="0"/>
              <a:t>‹Nº›</a:t>
            </a:fld>
            <a:endParaRPr lang="es-ES"/>
          </a:p>
        </p:txBody>
      </p:sp>
    </p:spTree>
    <p:extLst>
      <p:ext uri="{BB962C8B-B14F-4D97-AF65-F5344CB8AC3E}">
        <p14:creationId xmlns:p14="http://schemas.microsoft.com/office/powerpoint/2010/main" val="2933118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 Target="slide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slide" Target="slide24.xml"/><Relationship Id="rId3" Type="http://schemas.openxmlformats.org/officeDocument/2006/relationships/slide" Target="slide4.xml"/><Relationship Id="rId7" Type="http://schemas.openxmlformats.org/officeDocument/2006/relationships/slide" Target="slide8.xml"/><Relationship Id="rId12" Type="http://schemas.openxmlformats.org/officeDocument/2006/relationships/slide" Target="slide23.xml"/><Relationship Id="rId2" Type="http://schemas.openxmlformats.org/officeDocument/2006/relationships/slide" Target="slide3.xml"/><Relationship Id="rId16" Type="http://schemas.openxmlformats.org/officeDocument/2006/relationships/slide" Target="slide37.xml"/><Relationship Id="rId1" Type="http://schemas.openxmlformats.org/officeDocument/2006/relationships/slideLayout" Target="../slideLayouts/slideLayout6.xml"/><Relationship Id="rId6" Type="http://schemas.openxmlformats.org/officeDocument/2006/relationships/slide" Target="slide7.xml"/><Relationship Id="rId11" Type="http://schemas.openxmlformats.org/officeDocument/2006/relationships/slide" Target="slide22.xml"/><Relationship Id="rId5" Type="http://schemas.openxmlformats.org/officeDocument/2006/relationships/slide" Target="slide6.xml"/><Relationship Id="rId15" Type="http://schemas.openxmlformats.org/officeDocument/2006/relationships/slide" Target="slide36.xml"/><Relationship Id="rId10" Type="http://schemas.openxmlformats.org/officeDocument/2006/relationships/slide" Target="slide16.xml"/><Relationship Id="rId4" Type="http://schemas.openxmlformats.org/officeDocument/2006/relationships/slide" Target="slide5.xml"/><Relationship Id="rId9" Type="http://schemas.openxmlformats.org/officeDocument/2006/relationships/slide" Target="slide14.xml"/><Relationship Id="rId14" Type="http://schemas.openxmlformats.org/officeDocument/2006/relationships/slide" Target="slide25.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2.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 Target="slide2.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 Target="slide2.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 Target="slide2.xml"/><Relationship Id="rId1" Type="http://schemas.openxmlformats.org/officeDocument/2006/relationships/slideLayout" Target="../slideLayouts/slideLayout7.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 Target="slide2.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Yandry-Vasquez/barco_pesquero_BDD" TargetMode="External"/><Relationship Id="rId2" Type="http://schemas.openxmlformats.org/officeDocument/2006/relationships/slide" Target="slide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0CCDFE1-D500-436B-9F87-C06385D7EDFE}"/>
              </a:ext>
            </a:extLst>
          </p:cNvPr>
          <p:cNvSpPr txBox="1"/>
          <p:nvPr/>
        </p:nvSpPr>
        <p:spPr>
          <a:xfrm>
            <a:off x="529738" y="471121"/>
            <a:ext cx="912030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3200" dirty="0">
                <a:latin typeface="Aharoni"/>
                <a:cs typeface="Aharoni"/>
              </a:rPr>
              <a:t>TEMA:</a:t>
            </a:r>
          </a:p>
          <a:p>
            <a:endParaRPr lang="es-ES" sz="3200" dirty="0">
              <a:latin typeface="Aharoni"/>
              <a:cs typeface="Aharoni"/>
            </a:endParaRPr>
          </a:p>
          <a:p>
            <a:r>
              <a:rPr lang="es-MX" sz="3200" dirty="0">
                <a:latin typeface="Aharoni"/>
                <a:cs typeface="Aharoni"/>
              </a:rPr>
              <a:t>Universo del discurso de Barcos Pesqueros</a:t>
            </a:r>
            <a:endParaRPr lang="es-ES" dirty="0"/>
          </a:p>
        </p:txBody>
      </p:sp>
      <p:sp>
        <p:nvSpPr>
          <p:cNvPr id="6" name="CuadroTexto 5">
            <a:extLst>
              <a:ext uri="{FF2B5EF4-FFF2-40B4-BE49-F238E27FC236}">
                <a16:creationId xmlns:a16="http://schemas.microsoft.com/office/drawing/2014/main" id="{8BA8465E-0F28-4E28-83C0-F769920DE515}"/>
              </a:ext>
            </a:extLst>
          </p:cNvPr>
          <p:cNvSpPr txBox="1"/>
          <p:nvPr/>
        </p:nvSpPr>
        <p:spPr>
          <a:xfrm>
            <a:off x="380496" y="5223836"/>
            <a:ext cx="503556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dirty="0">
                <a:latin typeface="Book Antiqua"/>
              </a:rPr>
              <a:t>Universidad Laica Eloy Alfaro de Manabí</a:t>
            </a:r>
          </a:p>
          <a:p>
            <a:r>
              <a:rPr lang="es-ES" b="1" dirty="0">
                <a:latin typeface="Book Antiqua"/>
              </a:rPr>
              <a:t>Nombre: Zambrano Vasquez </a:t>
            </a:r>
            <a:r>
              <a:rPr lang="es-ES" b="1" dirty="0" err="1">
                <a:latin typeface="Book Antiqua"/>
              </a:rPr>
              <a:t>Yandri</a:t>
            </a:r>
            <a:r>
              <a:rPr lang="es-ES" b="1" dirty="0">
                <a:latin typeface="Book Antiqua"/>
              </a:rPr>
              <a:t> Joel</a:t>
            </a:r>
          </a:p>
          <a:p>
            <a:r>
              <a:rPr lang="es-ES" b="1" dirty="0">
                <a:latin typeface="Book Antiqua"/>
              </a:rPr>
              <a:t>Materia: Gestión de bases de datos</a:t>
            </a:r>
          </a:p>
          <a:p>
            <a:r>
              <a:rPr lang="es-ES" b="1" dirty="0">
                <a:latin typeface="Book Antiqua"/>
              </a:rPr>
              <a:t>Colaborador: Ing. Robert Moreira Centeno</a:t>
            </a:r>
          </a:p>
        </p:txBody>
      </p:sp>
      <p:sp>
        <p:nvSpPr>
          <p:cNvPr id="7" name="Rectángulo: esquinas redondeadas 6">
            <a:extLst>
              <a:ext uri="{FF2B5EF4-FFF2-40B4-BE49-F238E27FC236}">
                <a16:creationId xmlns:a16="http://schemas.microsoft.com/office/drawing/2014/main" id="{FAEBF03B-056E-443A-A32E-3106EEC5D727}"/>
              </a:ext>
            </a:extLst>
          </p:cNvPr>
          <p:cNvSpPr/>
          <p:nvPr/>
        </p:nvSpPr>
        <p:spPr>
          <a:xfrm>
            <a:off x="5891578" y="6184654"/>
            <a:ext cx="6301153" cy="674077"/>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lumMod val="95000"/>
                    <a:lumOff val="5000"/>
                  </a:schemeClr>
                </a:solidFill>
                <a:cs typeface="Calibri"/>
              </a:rPr>
              <a:t>Fuente: </a:t>
            </a:r>
            <a:r>
              <a:rPr lang="es-ES" u="sng" dirty="0">
                <a:solidFill>
                  <a:schemeClr val="tx1">
                    <a:lumMod val="95000"/>
                    <a:lumOff val="5000"/>
                  </a:schemeClr>
                </a:solidFill>
                <a:ea typeface="+mn-lt"/>
                <a:cs typeface="+mn-lt"/>
              </a:rPr>
              <a:t>Propia</a:t>
            </a:r>
            <a:endParaRPr lang="es-ES" dirty="0">
              <a:solidFill>
                <a:schemeClr val="tx1">
                  <a:lumMod val="95000"/>
                  <a:lumOff val="5000"/>
                </a:schemeClr>
              </a:solidFill>
              <a:cs typeface="Calibri"/>
            </a:endParaRPr>
          </a:p>
        </p:txBody>
      </p:sp>
      <p:sp>
        <p:nvSpPr>
          <p:cNvPr id="2" name="CuadroTexto 1">
            <a:extLst>
              <a:ext uri="{FF2B5EF4-FFF2-40B4-BE49-F238E27FC236}">
                <a16:creationId xmlns:a16="http://schemas.microsoft.com/office/drawing/2014/main" id="{354612C6-2A7F-4A22-BD3F-2DB6AC4B0276}"/>
              </a:ext>
            </a:extLst>
          </p:cNvPr>
          <p:cNvSpPr txBox="1"/>
          <p:nvPr/>
        </p:nvSpPr>
        <p:spPr>
          <a:xfrm>
            <a:off x="529738" y="3066756"/>
            <a:ext cx="10049167"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600" u="sng" dirty="0">
                <a:latin typeface="Cooper Black"/>
                <a:cs typeface="Aharoni"/>
              </a:rPr>
              <a:t>OBJETIVO: </a:t>
            </a:r>
            <a:endParaRPr lang="es-ES" u="sng" dirty="0">
              <a:cs typeface="Calibri"/>
            </a:endParaRPr>
          </a:p>
          <a:p>
            <a:endParaRPr lang="es-ES" sz="2600" dirty="0">
              <a:latin typeface="Cooper Black"/>
              <a:cs typeface="Aharoni"/>
            </a:endParaRPr>
          </a:p>
          <a:p>
            <a:r>
              <a:rPr lang="es-ES" dirty="0">
                <a:cs typeface="Calibri"/>
              </a:rPr>
              <a:t>Realizar un análisis de los procesos dados en un puerto pesquero y desarrollar una estructura de base de datos para gestionar la información de sus barcos pequeros.</a:t>
            </a:r>
          </a:p>
        </p:txBody>
      </p:sp>
    </p:spTree>
    <p:extLst>
      <p:ext uri="{BB962C8B-B14F-4D97-AF65-F5344CB8AC3E}">
        <p14:creationId xmlns:p14="http://schemas.microsoft.com/office/powerpoint/2010/main" val="2406273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hlinkClick r:id="rId3" action="ppaction://hlinksldjump"/>
            <a:extLst>
              <a:ext uri="{FF2B5EF4-FFF2-40B4-BE49-F238E27FC236}">
                <a16:creationId xmlns:a16="http://schemas.microsoft.com/office/drawing/2014/main" id="{AA4F306D-0B85-4E4A-8897-78ADE5673BC0}"/>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Índice</a:t>
            </a:r>
          </a:p>
        </p:txBody>
      </p:sp>
      <p:sp>
        <p:nvSpPr>
          <p:cNvPr id="3" name="Título 1">
            <a:extLst>
              <a:ext uri="{FF2B5EF4-FFF2-40B4-BE49-F238E27FC236}">
                <a16:creationId xmlns:a16="http://schemas.microsoft.com/office/drawing/2014/main" id="{E0EB925F-5854-436E-9C41-2DBB7D43259B}"/>
              </a:ext>
            </a:extLst>
          </p:cNvPr>
          <p:cNvSpPr txBox="1">
            <a:spLocks/>
          </p:cNvSpPr>
          <p:nvPr/>
        </p:nvSpPr>
        <p:spPr>
          <a:xfrm>
            <a:off x="0" y="662321"/>
            <a:ext cx="12192000" cy="744836"/>
          </a:xfrm>
          <a:prstGeom prst="rect">
            <a:avLst/>
          </a:prstGeom>
          <a:solidFill>
            <a:schemeClr val="tx1">
              <a:lumMod val="95000"/>
              <a:lumOff val="5000"/>
            </a:schemeClr>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200" dirty="0">
                <a:solidFill>
                  <a:schemeClr val="bg1"/>
                </a:solidFill>
                <a:ea typeface="+mj-lt"/>
                <a:cs typeface="+mj-lt"/>
              </a:rPr>
              <a:t>CREACION DE LAS ENTIDADES EN POSTGRESQL</a:t>
            </a:r>
            <a:endParaRPr lang="es-ES" dirty="0">
              <a:solidFill>
                <a:schemeClr val="bg1"/>
              </a:solidFill>
            </a:endParaRPr>
          </a:p>
        </p:txBody>
      </p:sp>
      <p:pic>
        <p:nvPicPr>
          <p:cNvPr id="5" name="Imagen 4">
            <a:extLst>
              <a:ext uri="{FF2B5EF4-FFF2-40B4-BE49-F238E27FC236}">
                <a16:creationId xmlns:a16="http://schemas.microsoft.com/office/drawing/2014/main" id="{A6774772-9769-4A2F-87D9-F1A2C820595E}"/>
              </a:ext>
            </a:extLst>
          </p:cNvPr>
          <p:cNvPicPr>
            <a:picLocks noChangeAspect="1"/>
          </p:cNvPicPr>
          <p:nvPr/>
        </p:nvPicPr>
        <p:blipFill rotWithShape="1">
          <a:blip r:embed="rId4"/>
          <a:srcRect l="2885" t="17831" r="62383" b="12802"/>
          <a:stretch/>
        </p:blipFill>
        <p:spPr>
          <a:xfrm>
            <a:off x="0" y="1407157"/>
            <a:ext cx="5106572" cy="5434146"/>
          </a:xfrm>
          <a:prstGeom prst="rect">
            <a:avLst/>
          </a:prstGeom>
        </p:spPr>
      </p:pic>
      <p:pic>
        <p:nvPicPr>
          <p:cNvPr id="9" name="Imagen 8">
            <a:extLst>
              <a:ext uri="{FF2B5EF4-FFF2-40B4-BE49-F238E27FC236}">
                <a16:creationId xmlns:a16="http://schemas.microsoft.com/office/drawing/2014/main" id="{A30AE116-A6DC-4E32-B897-DCF78082DC4A}"/>
              </a:ext>
            </a:extLst>
          </p:cNvPr>
          <p:cNvPicPr>
            <a:picLocks noChangeAspect="1"/>
          </p:cNvPicPr>
          <p:nvPr/>
        </p:nvPicPr>
        <p:blipFill rotWithShape="1">
          <a:blip r:embed="rId5"/>
          <a:srcRect l="2769" t="17420" r="60769" b="30042"/>
          <a:stretch/>
        </p:blipFill>
        <p:spPr>
          <a:xfrm>
            <a:off x="5331654" y="1407157"/>
            <a:ext cx="6705112" cy="5431989"/>
          </a:xfrm>
          <a:prstGeom prst="rect">
            <a:avLst/>
          </a:prstGeom>
        </p:spPr>
      </p:pic>
    </p:spTree>
    <p:extLst>
      <p:ext uri="{BB962C8B-B14F-4D97-AF65-F5344CB8AC3E}">
        <p14:creationId xmlns:p14="http://schemas.microsoft.com/office/powerpoint/2010/main" val="2431599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503B2E-64BB-4154-93B4-B7CF49471ACB}"/>
              </a:ext>
            </a:extLst>
          </p:cNvPr>
          <p:cNvSpPr txBox="1">
            <a:spLocks/>
          </p:cNvSpPr>
          <p:nvPr/>
        </p:nvSpPr>
        <p:spPr>
          <a:xfrm>
            <a:off x="0" y="662321"/>
            <a:ext cx="12192000" cy="744836"/>
          </a:xfrm>
          <a:prstGeom prst="rect">
            <a:avLst/>
          </a:prstGeom>
          <a:solidFill>
            <a:schemeClr val="tx1">
              <a:lumMod val="95000"/>
              <a:lumOff val="5000"/>
            </a:schemeClr>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200" dirty="0">
                <a:solidFill>
                  <a:schemeClr val="bg1"/>
                </a:solidFill>
                <a:ea typeface="+mj-lt"/>
                <a:cs typeface="+mj-lt"/>
              </a:rPr>
              <a:t>CREACION DE LAS ENTIDADES EN POSTGRESQL</a:t>
            </a:r>
            <a:endParaRPr lang="es-ES" dirty="0">
              <a:solidFill>
                <a:schemeClr val="bg1"/>
              </a:solidFill>
            </a:endParaRPr>
          </a:p>
        </p:txBody>
      </p:sp>
      <p:sp>
        <p:nvSpPr>
          <p:cNvPr id="3" name="Rectángulo 2">
            <a:hlinkClick r:id="rId3" action="ppaction://hlinksldjump"/>
            <a:extLst>
              <a:ext uri="{FF2B5EF4-FFF2-40B4-BE49-F238E27FC236}">
                <a16:creationId xmlns:a16="http://schemas.microsoft.com/office/drawing/2014/main" id="{8EC8B7D8-7F88-45D7-8DF0-024A9868880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Índice</a:t>
            </a:r>
          </a:p>
        </p:txBody>
      </p:sp>
      <p:pic>
        <p:nvPicPr>
          <p:cNvPr id="5" name="Imagen 4">
            <a:extLst>
              <a:ext uri="{FF2B5EF4-FFF2-40B4-BE49-F238E27FC236}">
                <a16:creationId xmlns:a16="http://schemas.microsoft.com/office/drawing/2014/main" id="{82401D74-956C-43BD-BC5B-09BF17426E1A}"/>
              </a:ext>
            </a:extLst>
          </p:cNvPr>
          <p:cNvPicPr>
            <a:picLocks noChangeAspect="1"/>
          </p:cNvPicPr>
          <p:nvPr/>
        </p:nvPicPr>
        <p:blipFill rotWithShape="1">
          <a:blip r:embed="rId4"/>
          <a:srcRect l="2769" t="17830" r="59385" b="14034"/>
          <a:stretch/>
        </p:blipFill>
        <p:spPr>
          <a:xfrm>
            <a:off x="-2" y="1407156"/>
            <a:ext cx="5781823" cy="5450843"/>
          </a:xfrm>
          <a:prstGeom prst="rect">
            <a:avLst/>
          </a:prstGeom>
        </p:spPr>
      </p:pic>
      <p:pic>
        <p:nvPicPr>
          <p:cNvPr id="7" name="Imagen 6">
            <a:extLst>
              <a:ext uri="{FF2B5EF4-FFF2-40B4-BE49-F238E27FC236}">
                <a16:creationId xmlns:a16="http://schemas.microsoft.com/office/drawing/2014/main" id="{9D3CF2FC-CCC9-4CE0-A71A-537D50111E55}"/>
              </a:ext>
            </a:extLst>
          </p:cNvPr>
          <p:cNvPicPr>
            <a:picLocks noChangeAspect="1"/>
          </p:cNvPicPr>
          <p:nvPr/>
        </p:nvPicPr>
        <p:blipFill rotWithShape="1">
          <a:blip r:embed="rId5"/>
          <a:srcRect l="2769" t="18035" r="61577" b="16701"/>
          <a:stretch/>
        </p:blipFill>
        <p:spPr>
          <a:xfrm>
            <a:off x="5880296" y="1407157"/>
            <a:ext cx="5641146" cy="5450843"/>
          </a:xfrm>
          <a:prstGeom prst="rect">
            <a:avLst/>
          </a:prstGeom>
        </p:spPr>
      </p:pic>
    </p:spTree>
    <p:extLst>
      <p:ext uri="{BB962C8B-B14F-4D97-AF65-F5344CB8AC3E}">
        <p14:creationId xmlns:p14="http://schemas.microsoft.com/office/powerpoint/2010/main" val="2896537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503B2E-64BB-4154-93B4-B7CF49471ACB}"/>
              </a:ext>
            </a:extLst>
          </p:cNvPr>
          <p:cNvSpPr txBox="1">
            <a:spLocks/>
          </p:cNvSpPr>
          <p:nvPr/>
        </p:nvSpPr>
        <p:spPr>
          <a:xfrm>
            <a:off x="0" y="662321"/>
            <a:ext cx="12192000" cy="744836"/>
          </a:xfrm>
          <a:prstGeom prst="rect">
            <a:avLst/>
          </a:prstGeom>
          <a:solidFill>
            <a:schemeClr val="tx1">
              <a:lumMod val="95000"/>
              <a:lumOff val="5000"/>
            </a:schemeClr>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200" dirty="0">
                <a:solidFill>
                  <a:schemeClr val="bg1"/>
                </a:solidFill>
                <a:ea typeface="+mj-lt"/>
                <a:cs typeface="+mj-lt"/>
              </a:rPr>
              <a:t>CREACION DE LAS ENTIDADES EN POSTGRESQL</a:t>
            </a:r>
            <a:endParaRPr lang="es-ES" dirty="0">
              <a:solidFill>
                <a:schemeClr val="bg1"/>
              </a:solidFill>
            </a:endParaRPr>
          </a:p>
        </p:txBody>
      </p:sp>
      <p:sp>
        <p:nvSpPr>
          <p:cNvPr id="3" name="Rectángulo 2">
            <a:hlinkClick r:id="rId2" action="ppaction://hlinksldjump"/>
            <a:extLst>
              <a:ext uri="{FF2B5EF4-FFF2-40B4-BE49-F238E27FC236}">
                <a16:creationId xmlns:a16="http://schemas.microsoft.com/office/drawing/2014/main" id="{8EC8B7D8-7F88-45D7-8DF0-024A9868880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Índice</a:t>
            </a:r>
          </a:p>
        </p:txBody>
      </p:sp>
      <p:pic>
        <p:nvPicPr>
          <p:cNvPr id="5" name="Imagen 4">
            <a:extLst>
              <a:ext uri="{FF2B5EF4-FFF2-40B4-BE49-F238E27FC236}">
                <a16:creationId xmlns:a16="http://schemas.microsoft.com/office/drawing/2014/main" id="{DAE3E771-AEF4-4F65-9C7A-7D088D06C063}"/>
              </a:ext>
            </a:extLst>
          </p:cNvPr>
          <p:cNvPicPr>
            <a:picLocks noChangeAspect="1"/>
          </p:cNvPicPr>
          <p:nvPr/>
        </p:nvPicPr>
        <p:blipFill rotWithShape="1">
          <a:blip r:embed="rId3"/>
          <a:srcRect l="2653" t="18241" r="60424" b="34146"/>
          <a:stretch/>
        </p:blipFill>
        <p:spPr>
          <a:xfrm>
            <a:off x="0" y="1730713"/>
            <a:ext cx="5562682" cy="4346530"/>
          </a:xfrm>
          <a:prstGeom prst="rect">
            <a:avLst/>
          </a:prstGeom>
        </p:spPr>
      </p:pic>
      <p:pic>
        <p:nvPicPr>
          <p:cNvPr id="7" name="Imagen 6">
            <a:extLst>
              <a:ext uri="{FF2B5EF4-FFF2-40B4-BE49-F238E27FC236}">
                <a16:creationId xmlns:a16="http://schemas.microsoft.com/office/drawing/2014/main" id="{F244D5AD-8495-4339-9077-3DE77885F338}"/>
              </a:ext>
            </a:extLst>
          </p:cNvPr>
          <p:cNvPicPr>
            <a:picLocks noChangeAspect="1"/>
          </p:cNvPicPr>
          <p:nvPr/>
        </p:nvPicPr>
        <p:blipFill rotWithShape="1">
          <a:blip r:embed="rId4"/>
          <a:srcRect l="2885" t="17625" r="60884" b="40919"/>
          <a:stretch/>
        </p:blipFill>
        <p:spPr>
          <a:xfrm>
            <a:off x="5562682" y="1730713"/>
            <a:ext cx="6494076" cy="4262124"/>
          </a:xfrm>
          <a:prstGeom prst="rect">
            <a:avLst/>
          </a:prstGeom>
        </p:spPr>
      </p:pic>
    </p:spTree>
    <p:extLst>
      <p:ext uri="{BB962C8B-B14F-4D97-AF65-F5344CB8AC3E}">
        <p14:creationId xmlns:p14="http://schemas.microsoft.com/office/powerpoint/2010/main" val="1146451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503B2E-64BB-4154-93B4-B7CF49471ACB}"/>
              </a:ext>
            </a:extLst>
          </p:cNvPr>
          <p:cNvSpPr txBox="1">
            <a:spLocks/>
          </p:cNvSpPr>
          <p:nvPr/>
        </p:nvSpPr>
        <p:spPr>
          <a:xfrm>
            <a:off x="0" y="662321"/>
            <a:ext cx="12192000" cy="744836"/>
          </a:xfrm>
          <a:prstGeom prst="rect">
            <a:avLst/>
          </a:prstGeom>
          <a:solidFill>
            <a:schemeClr val="tx1">
              <a:lumMod val="95000"/>
              <a:lumOff val="5000"/>
            </a:schemeClr>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200" dirty="0">
                <a:solidFill>
                  <a:schemeClr val="bg1"/>
                </a:solidFill>
                <a:ea typeface="+mj-lt"/>
                <a:cs typeface="+mj-lt"/>
              </a:rPr>
              <a:t>CREACION DE LAS ENTIDADES EN POSTGRESQL</a:t>
            </a:r>
            <a:endParaRPr lang="es-ES" dirty="0">
              <a:solidFill>
                <a:schemeClr val="bg1"/>
              </a:solidFill>
            </a:endParaRPr>
          </a:p>
        </p:txBody>
      </p:sp>
      <p:sp>
        <p:nvSpPr>
          <p:cNvPr id="3" name="Rectángulo 2">
            <a:hlinkClick r:id="rId3" action="ppaction://hlinksldjump"/>
            <a:extLst>
              <a:ext uri="{FF2B5EF4-FFF2-40B4-BE49-F238E27FC236}">
                <a16:creationId xmlns:a16="http://schemas.microsoft.com/office/drawing/2014/main" id="{8EC8B7D8-7F88-45D7-8DF0-024A9868880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Índice</a:t>
            </a:r>
          </a:p>
        </p:txBody>
      </p:sp>
      <p:pic>
        <p:nvPicPr>
          <p:cNvPr id="6" name="Imagen 5">
            <a:extLst>
              <a:ext uri="{FF2B5EF4-FFF2-40B4-BE49-F238E27FC236}">
                <a16:creationId xmlns:a16="http://schemas.microsoft.com/office/drawing/2014/main" id="{6F47FAD5-CE22-49A7-A0A3-5904AE1B9AF3}"/>
              </a:ext>
            </a:extLst>
          </p:cNvPr>
          <p:cNvPicPr>
            <a:picLocks noChangeAspect="1"/>
          </p:cNvPicPr>
          <p:nvPr/>
        </p:nvPicPr>
        <p:blipFill rotWithShape="1">
          <a:blip r:embed="rId4"/>
          <a:srcRect l="2654" t="16189" r="62038" b="29631"/>
          <a:stretch/>
        </p:blipFill>
        <p:spPr>
          <a:xfrm>
            <a:off x="-1" y="1407156"/>
            <a:ext cx="5820698" cy="5021778"/>
          </a:xfrm>
          <a:prstGeom prst="rect">
            <a:avLst/>
          </a:prstGeom>
        </p:spPr>
      </p:pic>
      <p:pic>
        <p:nvPicPr>
          <p:cNvPr id="9" name="Imagen 8">
            <a:extLst>
              <a:ext uri="{FF2B5EF4-FFF2-40B4-BE49-F238E27FC236}">
                <a16:creationId xmlns:a16="http://schemas.microsoft.com/office/drawing/2014/main" id="{5DBBF9F7-DDB9-4980-BB64-66920D753706}"/>
              </a:ext>
            </a:extLst>
          </p:cNvPr>
          <p:cNvPicPr>
            <a:picLocks noChangeAspect="1"/>
          </p:cNvPicPr>
          <p:nvPr/>
        </p:nvPicPr>
        <p:blipFill rotWithShape="1">
          <a:blip r:embed="rId5"/>
          <a:srcRect l="2682" t="18856" r="61925" b="26964"/>
          <a:stretch/>
        </p:blipFill>
        <p:spPr>
          <a:xfrm>
            <a:off x="6096000" y="1407156"/>
            <a:ext cx="5974081" cy="5141675"/>
          </a:xfrm>
          <a:prstGeom prst="rect">
            <a:avLst/>
          </a:prstGeom>
        </p:spPr>
      </p:pic>
    </p:spTree>
    <p:extLst>
      <p:ext uri="{BB962C8B-B14F-4D97-AF65-F5344CB8AC3E}">
        <p14:creationId xmlns:p14="http://schemas.microsoft.com/office/powerpoint/2010/main" val="2566918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556532" y="643467"/>
            <a:ext cx="11210925" cy="744836"/>
          </a:xfrm>
        </p:spPr>
        <p:txBody>
          <a:bodyPr>
            <a:normAutofit/>
          </a:bodyPr>
          <a:lstStyle/>
          <a:p>
            <a:pPr algn="ctr"/>
            <a:r>
              <a:rPr lang="es-ES" sz="3200" dirty="0">
                <a:solidFill>
                  <a:schemeClr val="bg1"/>
                </a:solidFill>
                <a:ea typeface="+mj-lt"/>
                <a:cs typeface="+mj-lt"/>
              </a:rPr>
              <a:t>CREAR LAS LLAVES FORANEAS</a:t>
            </a:r>
            <a:endParaRPr lang="es-ES" dirty="0">
              <a:solidFill>
                <a:schemeClr val="bg1"/>
              </a:solidFill>
            </a:endParaRPr>
          </a:p>
        </p:txBody>
      </p:sp>
      <p:sp>
        <p:nvSpPr>
          <p:cNvPr id="6" name="Rectángulo 5">
            <a:hlinkClick r:id="rId2" action="ppaction://hlinksldjump"/>
            <a:extLst>
              <a:ext uri="{FF2B5EF4-FFF2-40B4-BE49-F238E27FC236}">
                <a16:creationId xmlns:a16="http://schemas.microsoft.com/office/drawing/2014/main" id="{B933364B-B03B-4154-BEE2-928D4081E45D}"/>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Índice</a:t>
            </a:r>
          </a:p>
        </p:txBody>
      </p:sp>
      <p:pic>
        <p:nvPicPr>
          <p:cNvPr id="4" name="Imagen 3">
            <a:extLst>
              <a:ext uri="{FF2B5EF4-FFF2-40B4-BE49-F238E27FC236}">
                <a16:creationId xmlns:a16="http://schemas.microsoft.com/office/drawing/2014/main" id="{D634D5F8-0C63-4824-A613-991C98B3498D}"/>
              </a:ext>
            </a:extLst>
          </p:cNvPr>
          <p:cNvPicPr>
            <a:picLocks noChangeAspect="1"/>
          </p:cNvPicPr>
          <p:nvPr/>
        </p:nvPicPr>
        <p:blipFill rotWithShape="1">
          <a:blip r:embed="rId3"/>
          <a:srcRect l="2422" t="22346" r="50001" b="18754"/>
          <a:stretch/>
        </p:blipFill>
        <p:spPr>
          <a:xfrm>
            <a:off x="1308296" y="1410286"/>
            <a:ext cx="7826738" cy="5447714"/>
          </a:xfrm>
          <a:prstGeom prst="rect">
            <a:avLst/>
          </a:prstGeom>
        </p:spPr>
      </p:pic>
    </p:spTree>
    <p:extLst>
      <p:ext uri="{BB962C8B-B14F-4D97-AF65-F5344CB8AC3E}">
        <p14:creationId xmlns:p14="http://schemas.microsoft.com/office/powerpoint/2010/main" val="2146332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9452EB-68C0-4D0E-A40A-40D2E5F121CE}"/>
              </a:ext>
            </a:extLst>
          </p:cNvPr>
          <p:cNvSpPr txBox="1">
            <a:spLocks/>
          </p:cNvSpPr>
          <p:nvPr/>
        </p:nvSpPr>
        <p:spPr>
          <a:xfrm>
            <a:off x="0" y="662321"/>
            <a:ext cx="12192000" cy="744836"/>
          </a:xfrm>
          <a:prstGeom prst="rect">
            <a:avLst/>
          </a:prstGeom>
          <a:solidFill>
            <a:schemeClr val="tx1">
              <a:lumMod val="95000"/>
              <a:lumOff val="5000"/>
            </a:schemeClr>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200" dirty="0">
                <a:solidFill>
                  <a:schemeClr val="bg1"/>
                </a:solidFill>
                <a:ea typeface="+mj-lt"/>
                <a:cs typeface="+mj-lt"/>
              </a:rPr>
              <a:t>CREAR LAS LLAVES FORANEAS</a:t>
            </a:r>
            <a:endParaRPr lang="es-ES" dirty="0">
              <a:solidFill>
                <a:schemeClr val="bg1"/>
              </a:solidFill>
            </a:endParaRPr>
          </a:p>
        </p:txBody>
      </p:sp>
      <p:sp>
        <p:nvSpPr>
          <p:cNvPr id="3" name="Rectángulo 2">
            <a:hlinkClick r:id="rId2" action="ppaction://hlinksldjump"/>
            <a:extLst>
              <a:ext uri="{FF2B5EF4-FFF2-40B4-BE49-F238E27FC236}">
                <a16:creationId xmlns:a16="http://schemas.microsoft.com/office/drawing/2014/main" id="{4B138F89-8246-4CEC-845A-4A2634ED052B}"/>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Índice</a:t>
            </a:r>
          </a:p>
        </p:txBody>
      </p:sp>
      <p:pic>
        <p:nvPicPr>
          <p:cNvPr id="5" name="Imagen 4">
            <a:extLst>
              <a:ext uri="{FF2B5EF4-FFF2-40B4-BE49-F238E27FC236}">
                <a16:creationId xmlns:a16="http://schemas.microsoft.com/office/drawing/2014/main" id="{EE69D367-6E9F-4D5C-90EB-027ED0F45CBD}"/>
              </a:ext>
            </a:extLst>
          </p:cNvPr>
          <p:cNvPicPr>
            <a:picLocks noChangeAspect="1"/>
          </p:cNvPicPr>
          <p:nvPr/>
        </p:nvPicPr>
        <p:blipFill rotWithShape="1">
          <a:blip r:embed="rId3"/>
          <a:srcRect l="1731" t="26451" r="51769" b="13007"/>
          <a:stretch/>
        </p:blipFill>
        <p:spPr>
          <a:xfrm>
            <a:off x="1350498" y="1407156"/>
            <a:ext cx="7446404" cy="5450843"/>
          </a:xfrm>
          <a:prstGeom prst="rect">
            <a:avLst/>
          </a:prstGeom>
        </p:spPr>
      </p:pic>
    </p:spTree>
    <p:extLst>
      <p:ext uri="{BB962C8B-B14F-4D97-AF65-F5344CB8AC3E}">
        <p14:creationId xmlns:p14="http://schemas.microsoft.com/office/powerpoint/2010/main" val="3466298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556532" y="643467"/>
            <a:ext cx="11210925" cy="744836"/>
          </a:xfrm>
        </p:spPr>
        <p:txBody>
          <a:bodyPr>
            <a:normAutofit/>
          </a:bodyPr>
          <a:lstStyle/>
          <a:p>
            <a:pPr algn="ctr"/>
            <a:r>
              <a:rPr lang="es-ES" sz="3200" dirty="0">
                <a:solidFill>
                  <a:schemeClr val="bg1"/>
                </a:solidFill>
                <a:ea typeface="+mj-lt"/>
                <a:cs typeface="+mj-lt"/>
              </a:rPr>
              <a:t>INGRESO DE DATOS</a:t>
            </a:r>
            <a:endParaRPr lang="es-ES" dirty="0">
              <a:solidFill>
                <a:schemeClr val="bg1"/>
              </a:solidFill>
            </a:endParaRPr>
          </a:p>
        </p:txBody>
      </p:sp>
      <p:sp>
        <p:nvSpPr>
          <p:cNvPr id="6" name="Rectángulo 5">
            <a:hlinkClick r:id="rId2" action="ppaction://hlinksldjump"/>
            <a:extLst>
              <a:ext uri="{FF2B5EF4-FFF2-40B4-BE49-F238E27FC236}">
                <a16:creationId xmlns:a16="http://schemas.microsoft.com/office/drawing/2014/main" id="{B933364B-B03B-4154-BEE2-928D4081E45D}"/>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Índice</a:t>
            </a:r>
          </a:p>
        </p:txBody>
      </p:sp>
      <p:pic>
        <p:nvPicPr>
          <p:cNvPr id="3" name="Picture 2">
            <a:extLst>
              <a:ext uri="{FF2B5EF4-FFF2-40B4-BE49-F238E27FC236}">
                <a16:creationId xmlns:a16="http://schemas.microsoft.com/office/drawing/2014/main" id="{9DC8FA2E-CA7E-DE47-9005-0B5A847C9B0C}"/>
              </a:ext>
            </a:extLst>
          </p:cNvPr>
          <p:cNvPicPr>
            <a:picLocks noChangeAspect="1"/>
          </p:cNvPicPr>
          <p:nvPr/>
        </p:nvPicPr>
        <p:blipFill>
          <a:blip r:embed="rId3"/>
          <a:stretch>
            <a:fillRect/>
          </a:stretch>
        </p:blipFill>
        <p:spPr>
          <a:xfrm>
            <a:off x="10776696" y="6195267"/>
            <a:ext cx="990762" cy="643879"/>
          </a:xfrm>
          <a:prstGeom prst="rect">
            <a:avLst/>
          </a:prstGeom>
        </p:spPr>
      </p:pic>
      <p:pic>
        <p:nvPicPr>
          <p:cNvPr id="5" name="Imagen 4">
            <a:extLst>
              <a:ext uri="{FF2B5EF4-FFF2-40B4-BE49-F238E27FC236}">
                <a16:creationId xmlns:a16="http://schemas.microsoft.com/office/drawing/2014/main" id="{7D5589B8-82F1-4045-BFDE-40376968ADA9}"/>
              </a:ext>
            </a:extLst>
          </p:cNvPr>
          <p:cNvPicPr>
            <a:picLocks noChangeAspect="1"/>
          </p:cNvPicPr>
          <p:nvPr/>
        </p:nvPicPr>
        <p:blipFill rotWithShape="1">
          <a:blip r:embed="rId4"/>
          <a:srcRect t="8374" r="18394" b="59926"/>
          <a:stretch/>
        </p:blipFill>
        <p:spPr>
          <a:xfrm>
            <a:off x="0" y="2376664"/>
            <a:ext cx="12239161" cy="2830241"/>
          </a:xfrm>
          <a:prstGeom prst="rect">
            <a:avLst/>
          </a:prstGeom>
        </p:spPr>
      </p:pic>
      <p:sp>
        <p:nvSpPr>
          <p:cNvPr id="7" name="CuadroTexto 6">
            <a:extLst>
              <a:ext uri="{FF2B5EF4-FFF2-40B4-BE49-F238E27FC236}">
                <a16:creationId xmlns:a16="http://schemas.microsoft.com/office/drawing/2014/main" id="{6F9A5876-5461-41CE-B593-7CA64A7BBBA7}"/>
              </a:ext>
            </a:extLst>
          </p:cNvPr>
          <p:cNvSpPr txBox="1"/>
          <p:nvPr/>
        </p:nvSpPr>
        <p:spPr>
          <a:xfrm>
            <a:off x="0" y="1776120"/>
            <a:ext cx="5209309" cy="369332"/>
          </a:xfrm>
          <a:prstGeom prst="rect">
            <a:avLst/>
          </a:prstGeom>
          <a:noFill/>
        </p:spPr>
        <p:txBody>
          <a:bodyPr wrap="square" rtlCol="0">
            <a:spAutoFit/>
          </a:bodyPr>
          <a:lstStyle/>
          <a:p>
            <a:r>
              <a:rPr lang="en-US" b="1" dirty="0" err="1"/>
              <a:t>Ingreso</a:t>
            </a:r>
            <a:r>
              <a:rPr lang="en-US" b="1" dirty="0"/>
              <a:t> de </a:t>
            </a:r>
            <a:r>
              <a:rPr lang="en-US" b="1" dirty="0" err="1"/>
              <a:t>datos</a:t>
            </a:r>
            <a:r>
              <a:rPr lang="en-US" b="1" dirty="0"/>
              <a:t> </a:t>
            </a:r>
            <a:r>
              <a:rPr lang="en-US" b="1" dirty="0" err="1"/>
              <a:t>en</a:t>
            </a:r>
            <a:r>
              <a:rPr lang="en-US" b="1" dirty="0"/>
              <a:t> la </a:t>
            </a:r>
            <a:r>
              <a:rPr lang="en-US" b="1" dirty="0" err="1"/>
              <a:t>tabla</a:t>
            </a:r>
            <a:r>
              <a:rPr lang="en-US" b="1" dirty="0"/>
              <a:t> “</a:t>
            </a:r>
            <a:r>
              <a:rPr lang="en-US" b="1" dirty="0" err="1"/>
              <a:t>Puerto_pesquero</a:t>
            </a:r>
            <a:r>
              <a:rPr lang="en-US" b="1" dirty="0"/>
              <a:t>”</a:t>
            </a:r>
            <a:endParaRPr lang="es-ES" b="1" dirty="0"/>
          </a:p>
        </p:txBody>
      </p:sp>
    </p:spTree>
    <p:extLst>
      <p:ext uri="{BB962C8B-B14F-4D97-AF65-F5344CB8AC3E}">
        <p14:creationId xmlns:p14="http://schemas.microsoft.com/office/powerpoint/2010/main" val="975143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CDDC96-53F0-4E78-B592-4583CDCA8F1D}"/>
              </a:ext>
            </a:extLst>
          </p:cNvPr>
          <p:cNvSpPr txBox="1">
            <a:spLocks/>
          </p:cNvSpPr>
          <p:nvPr/>
        </p:nvSpPr>
        <p:spPr>
          <a:xfrm>
            <a:off x="0" y="662321"/>
            <a:ext cx="12192000" cy="744836"/>
          </a:xfrm>
          <a:prstGeom prst="rect">
            <a:avLst/>
          </a:prstGeom>
          <a:solidFill>
            <a:schemeClr val="tx1">
              <a:lumMod val="95000"/>
              <a:lumOff val="5000"/>
            </a:schemeClr>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200" dirty="0">
                <a:solidFill>
                  <a:schemeClr val="bg1"/>
                </a:solidFill>
                <a:ea typeface="+mj-lt"/>
                <a:cs typeface="+mj-lt"/>
              </a:rPr>
              <a:t>INGRESO DE DATOS</a:t>
            </a:r>
            <a:endParaRPr lang="es-ES" dirty="0">
              <a:solidFill>
                <a:schemeClr val="bg1"/>
              </a:solidFill>
            </a:endParaRPr>
          </a:p>
        </p:txBody>
      </p:sp>
      <p:sp>
        <p:nvSpPr>
          <p:cNvPr id="3" name="Rectángulo 2">
            <a:hlinkClick r:id="rId2" action="ppaction://hlinksldjump"/>
            <a:extLst>
              <a:ext uri="{FF2B5EF4-FFF2-40B4-BE49-F238E27FC236}">
                <a16:creationId xmlns:a16="http://schemas.microsoft.com/office/drawing/2014/main" id="{79D97A71-0D34-440E-BA0A-757028AAC33C}"/>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Índice</a:t>
            </a:r>
          </a:p>
        </p:txBody>
      </p:sp>
      <p:pic>
        <p:nvPicPr>
          <p:cNvPr id="6" name="Imagen 5">
            <a:extLst>
              <a:ext uri="{FF2B5EF4-FFF2-40B4-BE49-F238E27FC236}">
                <a16:creationId xmlns:a16="http://schemas.microsoft.com/office/drawing/2014/main" id="{67ED320C-95C9-424A-BD68-E2BFBA0A5016}"/>
              </a:ext>
            </a:extLst>
          </p:cNvPr>
          <p:cNvPicPr>
            <a:picLocks noChangeAspect="1"/>
          </p:cNvPicPr>
          <p:nvPr/>
        </p:nvPicPr>
        <p:blipFill rotWithShape="1">
          <a:blip r:embed="rId3"/>
          <a:srcRect l="808" t="32256" r="16767" b="16502"/>
          <a:stretch/>
        </p:blipFill>
        <p:spPr>
          <a:xfrm>
            <a:off x="-1" y="2050623"/>
            <a:ext cx="12192153" cy="4490853"/>
          </a:xfrm>
          <a:prstGeom prst="rect">
            <a:avLst/>
          </a:prstGeom>
        </p:spPr>
      </p:pic>
      <p:sp>
        <p:nvSpPr>
          <p:cNvPr id="7" name="CuadroTexto 6">
            <a:extLst>
              <a:ext uri="{FF2B5EF4-FFF2-40B4-BE49-F238E27FC236}">
                <a16:creationId xmlns:a16="http://schemas.microsoft.com/office/drawing/2014/main" id="{2655078E-AC52-4BFE-8D75-88933C106B12}"/>
              </a:ext>
            </a:extLst>
          </p:cNvPr>
          <p:cNvSpPr txBox="1"/>
          <p:nvPr/>
        </p:nvSpPr>
        <p:spPr>
          <a:xfrm>
            <a:off x="0" y="1617785"/>
            <a:ext cx="4825218" cy="369332"/>
          </a:xfrm>
          <a:prstGeom prst="rect">
            <a:avLst/>
          </a:prstGeom>
          <a:noFill/>
        </p:spPr>
        <p:txBody>
          <a:bodyPr wrap="square" rtlCol="0">
            <a:spAutoFit/>
          </a:bodyPr>
          <a:lstStyle/>
          <a:p>
            <a:r>
              <a:rPr lang="en-US" b="1" dirty="0" err="1"/>
              <a:t>Ingreso</a:t>
            </a:r>
            <a:r>
              <a:rPr lang="en-US" b="1" dirty="0"/>
              <a:t> de </a:t>
            </a:r>
            <a:r>
              <a:rPr lang="en-US" b="1" dirty="0" err="1"/>
              <a:t>datos</a:t>
            </a:r>
            <a:r>
              <a:rPr lang="en-US" b="1" dirty="0"/>
              <a:t> </a:t>
            </a:r>
            <a:r>
              <a:rPr lang="en-US" b="1" dirty="0" err="1"/>
              <a:t>en</a:t>
            </a:r>
            <a:r>
              <a:rPr lang="en-US" b="1" dirty="0"/>
              <a:t> la </a:t>
            </a:r>
            <a:r>
              <a:rPr lang="en-US" b="1" dirty="0" err="1"/>
              <a:t>tabla</a:t>
            </a:r>
            <a:r>
              <a:rPr lang="en-US" b="1" dirty="0"/>
              <a:t> “</a:t>
            </a:r>
            <a:r>
              <a:rPr lang="en-US" b="1" dirty="0" err="1"/>
              <a:t>barco_pesquero</a:t>
            </a:r>
            <a:r>
              <a:rPr lang="en-US" b="1" dirty="0"/>
              <a:t>”</a:t>
            </a:r>
            <a:endParaRPr lang="es-ES" b="1" dirty="0"/>
          </a:p>
        </p:txBody>
      </p:sp>
    </p:spTree>
    <p:extLst>
      <p:ext uri="{BB962C8B-B14F-4D97-AF65-F5344CB8AC3E}">
        <p14:creationId xmlns:p14="http://schemas.microsoft.com/office/powerpoint/2010/main" val="1634305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CDDC96-53F0-4E78-B592-4583CDCA8F1D}"/>
              </a:ext>
            </a:extLst>
          </p:cNvPr>
          <p:cNvSpPr txBox="1">
            <a:spLocks/>
          </p:cNvSpPr>
          <p:nvPr/>
        </p:nvSpPr>
        <p:spPr>
          <a:xfrm>
            <a:off x="0" y="662321"/>
            <a:ext cx="12192000" cy="744836"/>
          </a:xfrm>
          <a:prstGeom prst="rect">
            <a:avLst/>
          </a:prstGeom>
          <a:solidFill>
            <a:schemeClr val="tx1">
              <a:lumMod val="95000"/>
              <a:lumOff val="5000"/>
            </a:schemeClr>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200" dirty="0">
                <a:solidFill>
                  <a:schemeClr val="bg1"/>
                </a:solidFill>
                <a:ea typeface="+mj-lt"/>
                <a:cs typeface="+mj-lt"/>
              </a:rPr>
              <a:t>INGRESO DE DATOS</a:t>
            </a:r>
            <a:endParaRPr lang="es-ES" dirty="0">
              <a:solidFill>
                <a:schemeClr val="bg1"/>
              </a:solidFill>
            </a:endParaRPr>
          </a:p>
        </p:txBody>
      </p:sp>
      <p:sp>
        <p:nvSpPr>
          <p:cNvPr id="3" name="Rectángulo 2">
            <a:hlinkClick r:id="rId2" action="ppaction://hlinksldjump"/>
            <a:extLst>
              <a:ext uri="{FF2B5EF4-FFF2-40B4-BE49-F238E27FC236}">
                <a16:creationId xmlns:a16="http://schemas.microsoft.com/office/drawing/2014/main" id="{79D97A71-0D34-440E-BA0A-757028AAC33C}"/>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Índice</a:t>
            </a:r>
          </a:p>
        </p:txBody>
      </p:sp>
      <p:sp>
        <p:nvSpPr>
          <p:cNvPr id="7" name="CuadroTexto 6">
            <a:extLst>
              <a:ext uri="{FF2B5EF4-FFF2-40B4-BE49-F238E27FC236}">
                <a16:creationId xmlns:a16="http://schemas.microsoft.com/office/drawing/2014/main" id="{2655078E-AC52-4BFE-8D75-88933C106B12}"/>
              </a:ext>
            </a:extLst>
          </p:cNvPr>
          <p:cNvSpPr txBox="1"/>
          <p:nvPr/>
        </p:nvSpPr>
        <p:spPr>
          <a:xfrm>
            <a:off x="0" y="1617785"/>
            <a:ext cx="4825218" cy="369332"/>
          </a:xfrm>
          <a:prstGeom prst="rect">
            <a:avLst/>
          </a:prstGeom>
          <a:noFill/>
        </p:spPr>
        <p:txBody>
          <a:bodyPr wrap="square" rtlCol="0">
            <a:spAutoFit/>
          </a:bodyPr>
          <a:lstStyle/>
          <a:p>
            <a:r>
              <a:rPr lang="en-US" b="1" dirty="0" err="1"/>
              <a:t>Ingreso</a:t>
            </a:r>
            <a:r>
              <a:rPr lang="en-US" b="1" dirty="0"/>
              <a:t> de </a:t>
            </a:r>
            <a:r>
              <a:rPr lang="en-US" b="1" dirty="0" err="1"/>
              <a:t>datos</a:t>
            </a:r>
            <a:r>
              <a:rPr lang="en-US" b="1" dirty="0"/>
              <a:t> </a:t>
            </a:r>
            <a:r>
              <a:rPr lang="en-US" b="1" dirty="0" err="1"/>
              <a:t>en</a:t>
            </a:r>
            <a:r>
              <a:rPr lang="en-US" b="1" dirty="0"/>
              <a:t> la </a:t>
            </a:r>
            <a:r>
              <a:rPr lang="en-US" b="1" dirty="0" err="1"/>
              <a:t>tabla</a:t>
            </a:r>
            <a:r>
              <a:rPr lang="en-US" b="1" dirty="0"/>
              <a:t> “</a:t>
            </a:r>
            <a:r>
              <a:rPr lang="en-US" b="1" dirty="0" err="1"/>
              <a:t>tripulantes</a:t>
            </a:r>
            <a:r>
              <a:rPr lang="en-US" b="1" dirty="0"/>
              <a:t>”</a:t>
            </a:r>
            <a:endParaRPr lang="es-ES" b="1" dirty="0"/>
          </a:p>
        </p:txBody>
      </p:sp>
      <p:pic>
        <p:nvPicPr>
          <p:cNvPr id="5" name="Imagen 4">
            <a:extLst>
              <a:ext uri="{FF2B5EF4-FFF2-40B4-BE49-F238E27FC236}">
                <a16:creationId xmlns:a16="http://schemas.microsoft.com/office/drawing/2014/main" id="{71F04F8B-4622-4AE6-8264-E78399223043}"/>
              </a:ext>
            </a:extLst>
          </p:cNvPr>
          <p:cNvPicPr>
            <a:picLocks noChangeAspect="1"/>
          </p:cNvPicPr>
          <p:nvPr/>
        </p:nvPicPr>
        <p:blipFill rotWithShape="1">
          <a:blip r:embed="rId3"/>
          <a:srcRect l="1269" t="32037" r="23039" b="14650"/>
          <a:stretch/>
        </p:blipFill>
        <p:spPr>
          <a:xfrm>
            <a:off x="0" y="2068154"/>
            <a:ext cx="12192000" cy="4827987"/>
          </a:xfrm>
          <a:prstGeom prst="rect">
            <a:avLst/>
          </a:prstGeom>
        </p:spPr>
      </p:pic>
    </p:spTree>
    <p:extLst>
      <p:ext uri="{BB962C8B-B14F-4D97-AF65-F5344CB8AC3E}">
        <p14:creationId xmlns:p14="http://schemas.microsoft.com/office/powerpoint/2010/main" val="2193993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CDDC96-53F0-4E78-B592-4583CDCA8F1D}"/>
              </a:ext>
            </a:extLst>
          </p:cNvPr>
          <p:cNvSpPr txBox="1">
            <a:spLocks/>
          </p:cNvSpPr>
          <p:nvPr/>
        </p:nvSpPr>
        <p:spPr>
          <a:xfrm>
            <a:off x="0" y="662321"/>
            <a:ext cx="12192000" cy="744836"/>
          </a:xfrm>
          <a:prstGeom prst="rect">
            <a:avLst/>
          </a:prstGeom>
          <a:solidFill>
            <a:schemeClr val="tx1">
              <a:lumMod val="95000"/>
              <a:lumOff val="5000"/>
            </a:schemeClr>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200" dirty="0">
                <a:solidFill>
                  <a:schemeClr val="bg1"/>
                </a:solidFill>
                <a:ea typeface="+mj-lt"/>
                <a:cs typeface="+mj-lt"/>
              </a:rPr>
              <a:t>INGRESO DE DATOS</a:t>
            </a:r>
            <a:endParaRPr lang="es-ES" dirty="0">
              <a:solidFill>
                <a:schemeClr val="bg1"/>
              </a:solidFill>
            </a:endParaRPr>
          </a:p>
        </p:txBody>
      </p:sp>
      <p:sp>
        <p:nvSpPr>
          <p:cNvPr id="3" name="Rectángulo 2">
            <a:hlinkClick r:id="rId2" action="ppaction://hlinksldjump"/>
            <a:extLst>
              <a:ext uri="{FF2B5EF4-FFF2-40B4-BE49-F238E27FC236}">
                <a16:creationId xmlns:a16="http://schemas.microsoft.com/office/drawing/2014/main" id="{79D97A71-0D34-440E-BA0A-757028AAC33C}"/>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Índice</a:t>
            </a:r>
          </a:p>
        </p:txBody>
      </p:sp>
      <p:sp>
        <p:nvSpPr>
          <p:cNvPr id="7" name="CuadroTexto 6">
            <a:extLst>
              <a:ext uri="{FF2B5EF4-FFF2-40B4-BE49-F238E27FC236}">
                <a16:creationId xmlns:a16="http://schemas.microsoft.com/office/drawing/2014/main" id="{2655078E-AC52-4BFE-8D75-88933C106B12}"/>
              </a:ext>
            </a:extLst>
          </p:cNvPr>
          <p:cNvSpPr txBox="1"/>
          <p:nvPr/>
        </p:nvSpPr>
        <p:spPr>
          <a:xfrm>
            <a:off x="0" y="1617785"/>
            <a:ext cx="4825218" cy="369332"/>
          </a:xfrm>
          <a:prstGeom prst="rect">
            <a:avLst/>
          </a:prstGeom>
          <a:noFill/>
        </p:spPr>
        <p:txBody>
          <a:bodyPr wrap="square" rtlCol="0">
            <a:spAutoFit/>
          </a:bodyPr>
          <a:lstStyle/>
          <a:p>
            <a:r>
              <a:rPr lang="en-US" b="1" dirty="0" err="1"/>
              <a:t>Ingreso</a:t>
            </a:r>
            <a:r>
              <a:rPr lang="en-US" b="1" dirty="0"/>
              <a:t> de </a:t>
            </a:r>
            <a:r>
              <a:rPr lang="en-US" b="1" dirty="0" err="1"/>
              <a:t>datos</a:t>
            </a:r>
            <a:r>
              <a:rPr lang="en-US" b="1" dirty="0"/>
              <a:t> </a:t>
            </a:r>
            <a:r>
              <a:rPr lang="en-US" b="1" dirty="0" err="1"/>
              <a:t>en</a:t>
            </a:r>
            <a:r>
              <a:rPr lang="en-US" b="1" dirty="0"/>
              <a:t> la </a:t>
            </a:r>
            <a:r>
              <a:rPr lang="en-US" b="1" dirty="0" err="1"/>
              <a:t>tabla</a:t>
            </a:r>
            <a:r>
              <a:rPr lang="en-US" b="1" dirty="0"/>
              <a:t> “</a:t>
            </a:r>
            <a:r>
              <a:rPr lang="en-US" b="1" dirty="0" err="1"/>
              <a:t>zarpe</a:t>
            </a:r>
            <a:r>
              <a:rPr lang="en-US" b="1" dirty="0"/>
              <a:t>”</a:t>
            </a:r>
            <a:endParaRPr lang="es-ES" b="1" dirty="0"/>
          </a:p>
        </p:txBody>
      </p:sp>
      <p:pic>
        <p:nvPicPr>
          <p:cNvPr id="6" name="Imagen 5">
            <a:extLst>
              <a:ext uri="{FF2B5EF4-FFF2-40B4-BE49-F238E27FC236}">
                <a16:creationId xmlns:a16="http://schemas.microsoft.com/office/drawing/2014/main" id="{8A689DC5-AC40-4256-9E84-EE88DBB7BE00}"/>
              </a:ext>
            </a:extLst>
          </p:cNvPr>
          <p:cNvPicPr>
            <a:picLocks noChangeAspect="1"/>
          </p:cNvPicPr>
          <p:nvPr/>
        </p:nvPicPr>
        <p:blipFill rotWithShape="1">
          <a:blip r:embed="rId3"/>
          <a:srcRect l="1269" t="32038" r="43346" b="38866"/>
          <a:stretch/>
        </p:blipFill>
        <p:spPr>
          <a:xfrm>
            <a:off x="154744" y="2183677"/>
            <a:ext cx="11467737" cy="3387129"/>
          </a:xfrm>
          <a:prstGeom prst="rect">
            <a:avLst/>
          </a:prstGeom>
        </p:spPr>
      </p:pic>
    </p:spTree>
    <p:extLst>
      <p:ext uri="{BB962C8B-B14F-4D97-AF65-F5344CB8AC3E}">
        <p14:creationId xmlns:p14="http://schemas.microsoft.com/office/powerpoint/2010/main" val="2629118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5B336162-B533-4EFE-8BB3-8EBB4A5E32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14384" cy="6858000"/>
          </a:xfrm>
          <a:prstGeom prst="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018F46BE-AE68-4871-A0E0-164EAE8C7643}"/>
              </a:ext>
            </a:extLst>
          </p:cNvPr>
          <p:cNvSpPr>
            <a:spLocks noGrp="1"/>
          </p:cNvSpPr>
          <p:nvPr>
            <p:ph type="title"/>
          </p:nvPr>
        </p:nvSpPr>
        <p:spPr>
          <a:xfrm>
            <a:off x="829781" y="2745736"/>
            <a:ext cx="3698803" cy="1366528"/>
          </a:xfrm>
          <a:solidFill>
            <a:srgbClr val="FFFFFF"/>
          </a:solidFill>
          <a:ln w="25400" cap="sq">
            <a:solidFill>
              <a:srgbClr val="404040"/>
            </a:solidFill>
            <a:miter lim="800000"/>
          </a:ln>
        </p:spPr>
        <p:txBody>
          <a:bodyPr vert="horz" lIns="91440" tIns="45720" rIns="91440" bIns="45720" rtlCol="0" anchor="ctr">
            <a:normAutofit/>
          </a:bodyPr>
          <a:lstStyle/>
          <a:p>
            <a:pPr algn="ctr"/>
            <a:r>
              <a:rPr lang="es-EC" sz="3200" b="1" kern="1200" dirty="0">
                <a:solidFill>
                  <a:srgbClr val="262626"/>
                </a:solidFill>
                <a:latin typeface="+mj-lt"/>
                <a:ea typeface="+mj-ea"/>
                <a:cs typeface="+mj-cs"/>
              </a:rPr>
              <a:t>Índice</a:t>
            </a:r>
            <a:endParaRPr lang="es-EC" sz="3200" kern="1200" dirty="0">
              <a:solidFill>
                <a:srgbClr val="262626"/>
              </a:solidFill>
              <a:latin typeface="+mj-lt"/>
              <a:ea typeface="+mj-ea"/>
              <a:cs typeface="+mj-cs"/>
            </a:endParaRPr>
          </a:p>
        </p:txBody>
      </p:sp>
      <p:sp>
        <p:nvSpPr>
          <p:cNvPr id="3" name="CuadroTexto 2">
            <a:extLst>
              <a:ext uri="{FF2B5EF4-FFF2-40B4-BE49-F238E27FC236}">
                <a16:creationId xmlns:a16="http://schemas.microsoft.com/office/drawing/2014/main" id="{9D28A475-0C82-4684-8B0A-14852855ED58}"/>
              </a:ext>
            </a:extLst>
          </p:cNvPr>
          <p:cNvSpPr txBox="1"/>
          <p:nvPr/>
        </p:nvSpPr>
        <p:spPr>
          <a:xfrm>
            <a:off x="5566225" y="201624"/>
            <a:ext cx="6310216" cy="625083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342900" lvl="0" indent="-228600">
              <a:lnSpc>
                <a:spcPct val="90000"/>
              </a:lnSpc>
              <a:spcAft>
                <a:spcPts val="600"/>
              </a:spcAft>
              <a:buFont typeface="Arial" panose="020B0604020202020204" pitchFamily="34" charset="0"/>
              <a:buChar char="•"/>
              <a:defRPr/>
            </a:pPr>
            <a:r>
              <a:rPr lang="es-ES" sz="2400" dirty="0">
                <a:solidFill>
                  <a:srgbClr val="0070C0"/>
                </a:solidFill>
                <a:cs typeface="Calibri"/>
                <a:hlinkClick r:id="rId2" action="ppaction://hlinksldjump">
                  <a:extLst>
                    <a:ext uri="{A12FA001-AC4F-418D-AE19-62706E023703}">
                      <ahyp:hlinkClr xmlns:ahyp="http://schemas.microsoft.com/office/drawing/2018/hyperlinkcolor" val="tx"/>
                    </a:ext>
                  </a:extLst>
                </a:hlinkClick>
              </a:rPr>
              <a:t>Universo del discurso</a:t>
            </a:r>
            <a:endParaRPr lang="es-ES" sz="2400" dirty="0">
              <a:solidFill>
                <a:srgbClr val="0070C0"/>
              </a:solidFill>
              <a:cs typeface="Calibri"/>
            </a:endParaRPr>
          </a:p>
          <a:p>
            <a:pPr marL="342900" indent="-228600">
              <a:lnSpc>
                <a:spcPct val="90000"/>
              </a:lnSpc>
              <a:spcAft>
                <a:spcPts val="600"/>
              </a:spcAft>
              <a:buFont typeface="Arial" panose="020B0604020202020204" pitchFamily="34" charset="0"/>
              <a:buChar char="•"/>
              <a:defRPr/>
            </a:pPr>
            <a:r>
              <a:rPr lang="es-MX" sz="2400" u="sng" dirty="0">
                <a:solidFill>
                  <a:srgbClr val="0070C0"/>
                </a:solidFill>
                <a:cs typeface="Calibri"/>
                <a:hlinkClick r:id="rId3" action="ppaction://hlinksldjump">
                  <a:extLst>
                    <a:ext uri="{A12FA001-AC4F-418D-AE19-62706E023703}">
                      <ahyp:hlinkClr xmlns:ahyp="http://schemas.microsoft.com/office/drawing/2018/hyperlinkcolor" val="tx"/>
                    </a:ext>
                  </a:extLst>
                </a:hlinkClick>
              </a:rPr>
              <a:t>Consultas</a:t>
            </a:r>
            <a:endParaRPr lang="es-ES" sz="2400" dirty="0">
              <a:solidFill>
                <a:srgbClr val="0070C0"/>
              </a:solidFill>
              <a:cs typeface="Calibri"/>
            </a:endParaRPr>
          </a:p>
          <a:p>
            <a:pPr marL="342900" lvl="0" indent="-228600">
              <a:lnSpc>
                <a:spcPct val="90000"/>
              </a:lnSpc>
              <a:spcAft>
                <a:spcPts val="600"/>
              </a:spcAft>
              <a:buFont typeface="Arial" panose="020B0604020202020204" pitchFamily="34" charset="0"/>
              <a:buChar char="•"/>
              <a:defRPr/>
            </a:pPr>
            <a:r>
              <a:rPr lang="es-MX" sz="2400" dirty="0">
                <a:solidFill>
                  <a:srgbClr val="0070C0"/>
                </a:solidFill>
                <a:cs typeface="Calibri"/>
                <a:hlinkClick r:id="rId4" action="ppaction://hlinksldjump">
                  <a:extLst>
                    <a:ext uri="{A12FA001-AC4F-418D-AE19-62706E023703}">
                      <ahyp:hlinkClr xmlns:ahyp="http://schemas.microsoft.com/office/drawing/2018/hyperlinkcolor" val="tx"/>
                    </a:ext>
                  </a:extLst>
                </a:hlinkClick>
              </a:rPr>
              <a:t>Entidades</a:t>
            </a:r>
            <a:endParaRPr lang="es-MX" sz="2400" dirty="0">
              <a:solidFill>
                <a:srgbClr val="0070C0"/>
              </a:solidFill>
              <a:cs typeface="Calibri"/>
            </a:endParaRPr>
          </a:p>
          <a:p>
            <a:pPr marL="342900" lvl="0" indent="-228600">
              <a:lnSpc>
                <a:spcPct val="90000"/>
              </a:lnSpc>
              <a:spcAft>
                <a:spcPts val="600"/>
              </a:spcAft>
              <a:buFont typeface="Arial" panose="020B0604020202020204" pitchFamily="34" charset="0"/>
              <a:buChar char="•"/>
              <a:defRPr/>
            </a:pPr>
            <a:r>
              <a:rPr lang="es-MX" sz="2400" dirty="0">
                <a:solidFill>
                  <a:srgbClr val="0563C1"/>
                </a:solidFill>
                <a:cs typeface="Calibri"/>
                <a:hlinkClick r:id="rId5" action="ppaction://hlinksldjump">
                  <a:extLst>
                    <a:ext uri="{A12FA001-AC4F-418D-AE19-62706E023703}">
                      <ahyp:hlinkClr xmlns:ahyp="http://schemas.microsoft.com/office/drawing/2018/hyperlinkcolor" val="tx"/>
                    </a:ext>
                  </a:extLst>
                </a:hlinkClick>
              </a:rPr>
              <a:t>Modelo </a:t>
            </a:r>
            <a:r>
              <a:rPr lang="es-MX" sz="2400" dirty="0">
                <a:solidFill>
                  <a:srgbClr val="0070C0"/>
                </a:solidFill>
                <a:cs typeface="Calibri"/>
                <a:hlinkClick r:id="rId5" action="ppaction://hlinksldjump">
                  <a:extLst>
                    <a:ext uri="{A12FA001-AC4F-418D-AE19-62706E023703}">
                      <ahyp:hlinkClr xmlns:ahyp="http://schemas.microsoft.com/office/drawing/2018/hyperlinkcolor" val="tx"/>
                    </a:ext>
                  </a:extLst>
                </a:hlinkClick>
              </a:rPr>
              <a:t>conceptual</a:t>
            </a:r>
            <a:endParaRPr lang="es-MX" sz="2400" dirty="0">
              <a:solidFill>
                <a:srgbClr val="0070C0"/>
              </a:solidFill>
              <a:cs typeface="Calibri"/>
            </a:endParaRPr>
          </a:p>
          <a:p>
            <a:pPr marL="342900" lvl="0" indent="-228600">
              <a:lnSpc>
                <a:spcPct val="90000"/>
              </a:lnSpc>
              <a:spcAft>
                <a:spcPts val="600"/>
              </a:spcAft>
              <a:buFont typeface="Arial" panose="020B0604020202020204" pitchFamily="34" charset="0"/>
              <a:buChar char="•"/>
              <a:defRPr/>
            </a:pPr>
            <a:r>
              <a:rPr lang="es-MX" sz="2400" dirty="0">
                <a:solidFill>
                  <a:srgbClr val="0070C0"/>
                </a:solidFill>
                <a:cs typeface="Calibri"/>
                <a:hlinkClick r:id="rId6" action="ppaction://hlinksldjump">
                  <a:extLst>
                    <a:ext uri="{A12FA001-AC4F-418D-AE19-62706E023703}">
                      <ahyp:hlinkClr xmlns:ahyp="http://schemas.microsoft.com/office/drawing/2018/hyperlinkcolor" val="tx"/>
                    </a:ext>
                  </a:extLst>
                </a:hlinkClick>
              </a:rPr>
              <a:t>Modelo lógico</a:t>
            </a:r>
            <a:endParaRPr lang="es-MX" sz="2400" dirty="0">
              <a:solidFill>
                <a:srgbClr val="0070C0"/>
              </a:solidFill>
              <a:cs typeface="Calibri"/>
            </a:endParaRPr>
          </a:p>
          <a:p>
            <a:pPr marL="342900" lvl="0" indent="-228600">
              <a:lnSpc>
                <a:spcPct val="90000"/>
              </a:lnSpc>
              <a:spcAft>
                <a:spcPts val="600"/>
              </a:spcAft>
              <a:buFont typeface="Arial" panose="020B0604020202020204" pitchFamily="34" charset="0"/>
              <a:buChar char="•"/>
              <a:defRPr/>
            </a:pPr>
            <a:r>
              <a:rPr lang="es-MX" sz="2400" dirty="0">
                <a:solidFill>
                  <a:srgbClr val="0070C0"/>
                </a:solidFill>
                <a:cs typeface="Calibri"/>
                <a:hlinkClick r:id="rId7" action="ppaction://hlinksldjump">
                  <a:extLst>
                    <a:ext uri="{A12FA001-AC4F-418D-AE19-62706E023703}">
                      <ahyp:hlinkClr xmlns:ahyp="http://schemas.microsoft.com/office/drawing/2018/hyperlinkcolor" val="tx"/>
                    </a:ext>
                  </a:extLst>
                </a:hlinkClick>
              </a:rPr>
              <a:t>Modelo físico</a:t>
            </a:r>
            <a:endParaRPr lang="es-MX" sz="2400" dirty="0">
              <a:solidFill>
                <a:srgbClr val="0070C0"/>
              </a:solidFill>
              <a:cs typeface="Calibri"/>
            </a:endParaRPr>
          </a:p>
          <a:p>
            <a:pPr marL="342900" lvl="0" indent="-228600">
              <a:lnSpc>
                <a:spcPct val="90000"/>
              </a:lnSpc>
              <a:spcAft>
                <a:spcPts val="600"/>
              </a:spcAft>
              <a:buFont typeface="Arial" panose="020B0604020202020204" pitchFamily="34" charset="0"/>
              <a:buChar char="•"/>
              <a:defRPr/>
            </a:pPr>
            <a:r>
              <a:rPr lang="es-MX" sz="2400" dirty="0">
                <a:solidFill>
                  <a:srgbClr val="0070C0"/>
                </a:solidFill>
                <a:cs typeface="Calibri"/>
                <a:hlinkClick r:id="rId8" action="ppaction://hlinksldjump">
                  <a:extLst>
                    <a:ext uri="{A12FA001-AC4F-418D-AE19-62706E023703}">
                      <ahyp:hlinkClr xmlns:ahyp="http://schemas.microsoft.com/office/drawing/2018/hyperlinkcolor" val="tx"/>
                    </a:ext>
                  </a:extLst>
                </a:hlinkClick>
              </a:rPr>
              <a:t>Creación de las entidades en PostgreSQL</a:t>
            </a:r>
            <a:endParaRPr lang="es-MX" sz="2400" dirty="0">
              <a:solidFill>
                <a:srgbClr val="0070C0"/>
              </a:solidFill>
              <a:cs typeface="Calibri"/>
            </a:endParaRPr>
          </a:p>
          <a:p>
            <a:pPr marL="342900" lvl="0" indent="-228600">
              <a:lnSpc>
                <a:spcPct val="90000"/>
              </a:lnSpc>
              <a:spcAft>
                <a:spcPts val="600"/>
              </a:spcAft>
              <a:buFont typeface="Arial" panose="020B0604020202020204" pitchFamily="34" charset="0"/>
              <a:buChar char="•"/>
              <a:defRPr/>
            </a:pPr>
            <a:r>
              <a:rPr lang="es-MX" sz="2400" dirty="0">
                <a:solidFill>
                  <a:srgbClr val="0070C0"/>
                </a:solidFill>
                <a:cs typeface="Calibri"/>
                <a:hlinkClick r:id="rId9" action="ppaction://hlinksldjump">
                  <a:extLst>
                    <a:ext uri="{A12FA001-AC4F-418D-AE19-62706E023703}">
                      <ahyp:hlinkClr xmlns:ahyp="http://schemas.microsoft.com/office/drawing/2018/hyperlinkcolor" val="tx"/>
                    </a:ext>
                  </a:extLst>
                </a:hlinkClick>
              </a:rPr>
              <a:t>Crear las llaves foráneas</a:t>
            </a:r>
            <a:endParaRPr lang="es-MX" sz="2400" dirty="0">
              <a:solidFill>
                <a:srgbClr val="0070C0"/>
              </a:solidFill>
              <a:cs typeface="Calibri"/>
            </a:endParaRPr>
          </a:p>
          <a:p>
            <a:pPr marL="342900" lvl="0" indent="-228600">
              <a:lnSpc>
                <a:spcPct val="90000"/>
              </a:lnSpc>
              <a:spcAft>
                <a:spcPts val="600"/>
              </a:spcAft>
              <a:buFont typeface="Arial" panose="020B0604020202020204" pitchFamily="34" charset="0"/>
              <a:buChar char="•"/>
              <a:defRPr/>
            </a:pPr>
            <a:r>
              <a:rPr lang="es-MX" sz="2400" dirty="0">
                <a:solidFill>
                  <a:srgbClr val="0070C0"/>
                </a:solidFill>
                <a:cs typeface="Calibri"/>
                <a:hlinkClick r:id="rId10" action="ppaction://hlinksldjump">
                  <a:extLst>
                    <a:ext uri="{A12FA001-AC4F-418D-AE19-62706E023703}">
                      <ahyp:hlinkClr xmlns:ahyp="http://schemas.microsoft.com/office/drawing/2018/hyperlinkcolor" val="tx"/>
                    </a:ext>
                  </a:extLst>
                </a:hlinkClick>
              </a:rPr>
              <a:t>Ingreso de datos</a:t>
            </a:r>
            <a:endParaRPr lang="es-MX" sz="2400" dirty="0">
              <a:solidFill>
                <a:srgbClr val="0070C0"/>
              </a:solidFill>
              <a:cs typeface="Calibri"/>
            </a:endParaRPr>
          </a:p>
          <a:p>
            <a:pPr marL="342900" lvl="0" indent="-228600">
              <a:lnSpc>
                <a:spcPct val="90000"/>
              </a:lnSpc>
              <a:spcAft>
                <a:spcPts val="600"/>
              </a:spcAft>
              <a:buFont typeface="Arial" panose="020B0604020202020204" pitchFamily="34" charset="0"/>
              <a:buChar char="•"/>
              <a:defRPr/>
            </a:pPr>
            <a:r>
              <a:rPr lang="es-MX" sz="2400" dirty="0">
                <a:solidFill>
                  <a:srgbClr val="0070C0"/>
                </a:solidFill>
                <a:cs typeface="Calibri"/>
                <a:hlinkClick r:id="rId11" action="ppaction://hlinksldjump">
                  <a:extLst>
                    <a:ext uri="{A12FA001-AC4F-418D-AE19-62706E023703}">
                      <ahyp:hlinkClr xmlns:ahyp="http://schemas.microsoft.com/office/drawing/2018/hyperlinkcolor" val="tx"/>
                    </a:ext>
                  </a:extLst>
                </a:hlinkClick>
              </a:rPr>
              <a:t>Consulta SQL 1</a:t>
            </a:r>
            <a:endParaRPr lang="es-MX" sz="2400" dirty="0">
              <a:solidFill>
                <a:srgbClr val="0070C0"/>
              </a:solidFill>
              <a:cs typeface="Calibri"/>
            </a:endParaRPr>
          </a:p>
          <a:p>
            <a:pPr marL="342900" lvl="0" indent="-228600">
              <a:lnSpc>
                <a:spcPct val="90000"/>
              </a:lnSpc>
              <a:spcAft>
                <a:spcPts val="600"/>
              </a:spcAft>
              <a:buFont typeface="Arial" panose="020B0604020202020204" pitchFamily="34" charset="0"/>
              <a:buChar char="•"/>
              <a:defRPr/>
            </a:pPr>
            <a:r>
              <a:rPr lang="es-MX" sz="2400" dirty="0">
                <a:solidFill>
                  <a:srgbClr val="0070C0"/>
                </a:solidFill>
                <a:cs typeface="Calibri"/>
                <a:hlinkClick r:id="rId12" action="ppaction://hlinksldjump">
                  <a:extLst>
                    <a:ext uri="{A12FA001-AC4F-418D-AE19-62706E023703}">
                      <ahyp:hlinkClr xmlns:ahyp="http://schemas.microsoft.com/office/drawing/2018/hyperlinkcolor" val="tx"/>
                    </a:ext>
                  </a:extLst>
                </a:hlinkClick>
              </a:rPr>
              <a:t>Consulta SQL 2</a:t>
            </a:r>
            <a:endParaRPr lang="es-MX" sz="2400" dirty="0">
              <a:solidFill>
                <a:srgbClr val="0070C0"/>
              </a:solidFill>
              <a:cs typeface="Calibri"/>
            </a:endParaRPr>
          </a:p>
          <a:p>
            <a:pPr marL="342900" lvl="0" indent="-228600">
              <a:lnSpc>
                <a:spcPct val="90000"/>
              </a:lnSpc>
              <a:spcAft>
                <a:spcPts val="600"/>
              </a:spcAft>
              <a:buFont typeface="Arial" panose="020B0604020202020204" pitchFamily="34" charset="0"/>
              <a:buChar char="•"/>
              <a:defRPr/>
            </a:pPr>
            <a:r>
              <a:rPr lang="es-MX" sz="2400" dirty="0">
                <a:solidFill>
                  <a:srgbClr val="0070C0"/>
                </a:solidFill>
                <a:cs typeface="Calibri"/>
                <a:hlinkClick r:id="rId13" action="ppaction://hlinksldjump">
                  <a:extLst>
                    <a:ext uri="{A12FA001-AC4F-418D-AE19-62706E023703}">
                      <ahyp:hlinkClr xmlns:ahyp="http://schemas.microsoft.com/office/drawing/2018/hyperlinkcolor" val="tx"/>
                    </a:ext>
                  </a:extLst>
                </a:hlinkClick>
              </a:rPr>
              <a:t>Consulta SQL 3</a:t>
            </a:r>
            <a:endParaRPr lang="es-MX" sz="2400" dirty="0">
              <a:solidFill>
                <a:srgbClr val="0070C0"/>
              </a:solidFill>
              <a:cs typeface="Calibri"/>
            </a:endParaRPr>
          </a:p>
          <a:p>
            <a:pPr marL="342900" lvl="0" indent="-228600">
              <a:lnSpc>
                <a:spcPct val="90000"/>
              </a:lnSpc>
              <a:spcAft>
                <a:spcPts val="600"/>
              </a:spcAft>
              <a:buFont typeface="Arial" panose="020B0604020202020204" pitchFamily="34" charset="0"/>
              <a:buChar char="•"/>
              <a:defRPr/>
            </a:pPr>
            <a:r>
              <a:rPr lang="es-MX" sz="2400" dirty="0">
                <a:solidFill>
                  <a:srgbClr val="0070C0"/>
                </a:solidFill>
                <a:cs typeface="Calibri"/>
                <a:hlinkClick r:id="rId14" action="ppaction://hlinksldjump">
                  <a:extLst>
                    <a:ext uri="{A12FA001-AC4F-418D-AE19-62706E023703}">
                      <ahyp:hlinkClr xmlns:ahyp="http://schemas.microsoft.com/office/drawing/2018/hyperlinkcolor" val="tx"/>
                    </a:ext>
                  </a:extLst>
                </a:hlinkClick>
              </a:rPr>
              <a:t>Consulta SQL 4</a:t>
            </a:r>
            <a:endParaRPr lang="es-MX" sz="2400" dirty="0">
              <a:solidFill>
                <a:srgbClr val="0070C0"/>
              </a:solidFill>
              <a:cs typeface="Calibri"/>
            </a:endParaRPr>
          </a:p>
          <a:p>
            <a:pPr marL="342900" lvl="0" indent="-228600">
              <a:lnSpc>
                <a:spcPct val="90000"/>
              </a:lnSpc>
              <a:spcAft>
                <a:spcPts val="600"/>
              </a:spcAft>
              <a:buFont typeface="Arial" panose="020B0604020202020204" pitchFamily="34" charset="0"/>
              <a:buChar char="•"/>
              <a:defRPr/>
            </a:pPr>
            <a:r>
              <a:rPr lang="es-MX" sz="2400" dirty="0">
                <a:solidFill>
                  <a:srgbClr val="0070C0"/>
                </a:solidFill>
                <a:cs typeface="Calibri"/>
                <a:hlinkClick r:id="rId15" action="ppaction://hlinksldjump">
                  <a:extLst>
                    <a:ext uri="{A12FA001-AC4F-418D-AE19-62706E023703}">
                      <ahyp:hlinkClr xmlns:ahyp="http://schemas.microsoft.com/office/drawing/2018/hyperlinkcolor" val="tx"/>
                    </a:ext>
                  </a:extLst>
                </a:hlinkClick>
              </a:rPr>
              <a:t>Enlace GIT HUB</a:t>
            </a:r>
            <a:endParaRPr lang="es-MX" sz="2400" dirty="0">
              <a:solidFill>
                <a:srgbClr val="0070C0"/>
              </a:solidFill>
              <a:cs typeface="Calibri"/>
            </a:endParaRPr>
          </a:p>
          <a:p>
            <a:pPr marL="342900" lvl="0" indent="-228600">
              <a:lnSpc>
                <a:spcPct val="90000"/>
              </a:lnSpc>
              <a:spcAft>
                <a:spcPts val="600"/>
              </a:spcAft>
              <a:buFont typeface="Arial" panose="020B0604020202020204" pitchFamily="34" charset="0"/>
              <a:buChar char="•"/>
              <a:defRPr/>
            </a:pPr>
            <a:r>
              <a:rPr lang="es-MX" sz="2400" dirty="0">
                <a:solidFill>
                  <a:srgbClr val="0070C0"/>
                </a:solidFill>
                <a:cs typeface="Calibri"/>
                <a:hlinkClick r:id="rId16" action="ppaction://hlinksldjump">
                  <a:extLst>
                    <a:ext uri="{A12FA001-AC4F-418D-AE19-62706E023703}">
                      <ahyp:hlinkClr xmlns:ahyp="http://schemas.microsoft.com/office/drawing/2018/hyperlinkcolor" val="tx"/>
                    </a:ext>
                  </a:extLst>
                </a:hlinkClick>
              </a:rPr>
              <a:t>Conclusiones</a:t>
            </a:r>
            <a:endParaRPr lang="es-MX" sz="2400" dirty="0">
              <a:solidFill>
                <a:srgbClr val="0070C0"/>
              </a:solidFill>
              <a:cs typeface="Calibri"/>
            </a:endParaRPr>
          </a:p>
          <a:p>
            <a:pPr marL="342900" lvl="0" indent="-228600">
              <a:lnSpc>
                <a:spcPct val="90000"/>
              </a:lnSpc>
              <a:spcAft>
                <a:spcPts val="600"/>
              </a:spcAft>
              <a:buFont typeface="Arial" panose="020B0604020202020204" pitchFamily="34" charset="0"/>
              <a:buChar char="•"/>
              <a:defRPr/>
            </a:pPr>
            <a:endParaRPr lang="es-MX" sz="2400" dirty="0">
              <a:cs typeface="Calibri"/>
            </a:endParaRPr>
          </a:p>
          <a:p>
            <a:pPr marL="342900" lvl="0" indent="-228600">
              <a:lnSpc>
                <a:spcPct val="90000"/>
              </a:lnSpc>
              <a:spcAft>
                <a:spcPts val="600"/>
              </a:spcAft>
              <a:buFont typeface="Arial" panose="020B0604020202020204" pitchFamily="34" charset="0"/>
              <a:buChar char="•"/>
              <a:defRPr/>
            </a:pPr>
            <a:endParaRPr lang="es-ES" sz="2400" dirty="0">
              <a:cs typeface="Calibri"/>
            </a:endParaRPr>
          </a:p>
          <a:p>
            <a:pPr marL="3429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s-MX" sz="2400" b="0" i="0" u="none" strike="noStrike" kern="1200" cap="none" spc="0" normalizeH="0" baseline="0" noProof="0" dirty="0">
              <a:ln>
                <a:noFill/>
              </a:ln>
              <a:effectLst/>
              <a:uLnTx/>
              <a:uFillTx/>
              <a:latin typeface="Calibri" panose="020F0502020204030204"/>
              <a:ea typeface="+mn-ea"/>
              <a:cs typeface="Calibri"/>
            </a:endParaRPr>
          </a:p>
          <a:p>
            <a:pPr marL="3429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s-ES" sz="2400" b="0" i="0" u="none" strike="noStrike" kern="1200" cap="none" spc="0" normalizeH="0" baseline="0" noProof="0" dirty="0">
              <a:ln>
                <a:noFill/>
              </a:ln>
              <a:effectLst/>
              <a:uLnTx/>
              <a:uFillTx/>
              <a:latin typeface="Calibri" panose="020F0502020204030204"/>
              <a:ea typeface="+mn-ea"/>
              <a:cs typeface="Calibri"/>
            </a:endParaRPr>
          </a:p>
          <a:p>
            <a:pPr marL="3429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s-ES" sz="2400" b="0" i="0" u="none" strike="noStrike" kern="1200" cap="none" spc="0" normalizeH="0" baseline="0" noProof="0" dirty="0">
              <a:ln>
                <a:noFill/>
              </a:ln>
              <a:effectLst/>
              <a:uLnTx/>
              <a:uFillTx/>
              <a:latin typeface="Calibri" panose="020F0502020204030204"/>
              <a:ea typeface="+mn-ea"/>
              <a:cs typeface="Calibri"/>
            </a:endParaRPr>
          </a:p>
          <a:p>
            <a:pPr marL="3429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s-ES" sz="2400" b="0" i="0" u="none" strike="noStrike" kern="1200" cap="none" spc="0" normalizeH="0" baseline="0" noProof="0" dirty="0">
              <a:ln>
                <a:noFill/>
              </a:ln>
              <a:effectLst/>
              <a:uLnTx/>
              <a:uFillTx/>
              <a:latin typeface="Calibri" panose="020F0502020204030204"/>
              <a:ea typeface="+mn-ea"/>
              <a:cs typeface="Calibri"/>
            </a:endParaRPr>
          </a:p>
        </p:txBody>
      </p:sp>
    </p:spTree>
    <p:extLst>
      <p:ext uri="{BB962C8B-B14F-4D97-AF65-F5344CB8AC3E}">
        <p14:creationId xmlns:p14="http://schemas.microsoft.com/office/powerpoint/2010/main" val="189191381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CDDC96-53F0-4E78-B592-4583CDCA8F1D}"/>
              </a:ext>
            </a:extLst>
          </p:cNvPr>
          <p:cNvSpPr txBox="1">
            <a:spLocks/>
          </p:cNvSpPr>
          <p:nvPr/>
        </p:nvSpPr>
        <p:spPr>
          <a:xfrm>
            <a:off x="0" y="662321"/>
            <a:ext cx="12192000" cy="744836"/>
          </a:xfrm>
          <a:prstGeom prst="rect">
            <a:avLst/>
          </a:prstGeom>
          <a:solidFill>
            <a:schemeClr val="tx1">
              <a:lumMod val="95000"/>
              <a:lumOff val="5000"/>
            </a:schemeClr>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200" dirty="0">
                <a:solidFill>
                  <a:schemeClr val="bg1"/>
                </a:solidFill>
                <a:ea typeface="+mj-lt"/>
                <a:cs typeface="+mj-lt"/>
              </a:rPr>
              <a:t>INGRESO DE DATOS</a:t>
            </a:r>
            <a:endParaRPr lang="es-ES" dirty="0">
              <a:solidFill>
                <a:schemeClr val="bg1"/>
              </a:solidFill>
            </a:endParaRPr>
          </a:p>
        </p:txBody>
      </p:sp>
      <p:sp>
        <p:nvSpPr>
          <p:cNvPr id="3" name="Rectángulo 2">
            <a:hlinkClick r:id="rId2" action="ppaction://hlinksldjump"/>
            <a:extLst>
              <a:ext uri="{FF2B5EF4-FFF2-40B4-BE49-F238E27FC236}">
                <a16:creationId xmlns:a16="http://schemas.microsoft.com/office/drawing/2014/main" id="{79D97A71-0D34-440E-BA0A-757028AAC33C}"/>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Índice</a:t>
            </a:r>
          </a:p>
        </p:txBody>
      </p:sp>
      <p:sp>
        <p:nvSpPr>
          <p:cNvPr id="7" name="CuadroTexto 6">
            <a:extLst>
              <a:ext uri="{FF2B5EF4-FFF2-40B4-BE49-F238E27FC236}">
                <a16:creationId xmlns:a16="http://schemas.microsoft.com/office/drawing/2014/main" id="{2655078E-AC52-4BFE-8D75-88933C106B12}"/>
              </a:ext>
            </a:extLst>
          </p:cNvPr>
          <p:cNvSpPr txBox="1"/>
          <p:nvPr/>
        </p:nvSpPr>
        <p:spPr>
          <a:xfrm>
            <a:off x="0" y="1502419"/>
            <a:ext cx="4825218" cy="369332"/>
          </a:xfrm>
          <a:prstGeom prst="rect">
            <a:avLst/>
          </a:prstGeom>
          <a:noFill/>
        </p:spPr>
        <p:txBody>
          <a:bodyPr wrap="square" rtlCol="0">
            <a:spAutoFit/>
          </a:bodyPr>
          <a:lstStyle/>
          <a:p>
            <a:r>
              <a:rPr lang="en-US" b="1" dirty="0" err="1"/>
              <a:t>Ingreso</a:t>
            </a:r>
            <a:r>
              <a:rPr lang="en-US" b="1" dirty="0"/>
              <a:t> de </a:t>
            </a:r>
            <a:r>
              <a:rPr lang="en-US" b="1" dirty="0" err="1"/>
              <a:t>datos</a:t>
            </a:r>
            <a:r>
              <a:rPr lang="en-US" b="1" dirty="0"/>
              <a:t> </a:t>
            </a:r>
            <a:r>
              <a:rPr lang="en-US" b="1" dirty="0" err="1"/>
              <a:t>en</a:t>
            </a:r>
            <a:r>
              <a:rPr lang="en-US" b="1" dirty="0"/>
              <a:t> la </a:t>
            </a:r>
            <a:r>
              <a:rPr lang="en-US" b="1" dirty="0" err="1"/>
              <a:t>tabla</a:t>
            </a:r>
            <a:r>
              <a:rPr lang="en-US" b="1" dirty="0"/>
              <a:t> “</a:t>
            </a:r>
            <a:r>
              <a:rPr lang="en-US" b="1" dirty="0" err="1"/>
              <a:t>faena</a:t>
            </a:r>
            <a:r>
              <a:rPr lang="en-US" b="1" dirty="0"/>
              <a:t>”</a:t>
            </a:r>
            <a:endParaRPr lang="es-ES" b="1" dirty="0"/>
          </a:p>
        </p:txBody>
      </p:sp>
      <p:pic>
        <p:nvPicPr>
          <p:cNvPr id="5" name="Imagen 4">
            <a:extLst>
              <a:ext uri="{FF2B5EF4-FFF2-40B4-BE49-F238E27FC236}">
                <a16:creationId xmlns:a16="http://schemas.microsoft.com/office/drawing/2014/main" id="{C41B0A65-91B1-4148-B304-79B52302CD48}"/>
              </a:ext>
            </a:extLst>
          </p:cNvPr>
          <p:cNvPicPr>
            <a:picLocks noChangeAspect="1"/>
          </p:cNvPicPr>
          <p:nvPr/>
        </p:nvPicPr>
        <p:blipFill rotWithShape="1">
          <a:blip r:embed="rId3"/>
          <a:srcRect l="1501" t="32038" r="43576" b="56926"/>
          <a:stretch/>
        </p:blipFill>
        <p:spPr>
          <a:xfrm>
            <a:off x="0" y="1943777"/>
            <a:ext cx="10898982" cy="1231256"/>
          </a:xfrm>
          <a:prstGeom prst="rect">
            <a:avLst/>
          </a:prstGeom>
        </p:spPr>
      </p:pic>
      <p:sp>
        <p:nvSpPr>
          <p:cNvPr id="8" name="CuadroTexto 7">
            <a:extLst>
              <a:ext uri="{FF2B5EF4-FFF2-40B4-BE49-F238E27FC236}">
                <a16:creationId xmlns:a16="http://schemas.microsoft.com/office/drawing/2014/main" id="{17B71673-2DBF-4E74-A76B-FF6E861FA81A}"/>
              </a:ext>
            </a:extLst>
          </p:cNvPr>
          <p:cNvSpPr txBox="1"/>
          <p:nvPr/>
        </p:nvSpPr>
        <p:spPr>
          <a:xfrm>
            <a:off x="0" y="3342321"/>
            <a:ext cx="4825218" cy="369332"/>
          </a:xfrm>
          <a:prstGeom prst="rect">
            <a:avLst/>
          </a:prstGeom>
          <a:noFill/>
        </p:spPr>
        <p:txBody>
          <a:bodyPr wrap="square" rtlCol="0">
            <a:spAutoFit/>
          </a:bodyPr>
          <a:lstStyle/>
          <a:p>
            <a:r>
              <a:rPr lang="en-US" b="1" dirty="0" err="1"/>
              <a:t>Ingreso</a:t>
            </a:r>
            <a:r>
              <a:rPr lang="en-US" b="1" dirty="0"/>
              <a:t> de </a:t>
            </a:r>
            <a:r>
              <a:rPr lang="en-US" b="1" dirty="0" err="1"/>
              <a:t>datos</a:t>
            </a:r>
            <a:r>
              <a:rPr lang="en-US" b="1" dirty="0"/>
              <a:t> </a:t>
            </a:r>
            <a:r>
              <a:rPr lang="en-US" b="1" dirty="0" err="1"/>
              <a:t>en</a:t>
            </a:r>
            <a:r>
              <a:rPr lang="en-US" b="1" dirty="0"/>
              <a:t> la </a:t>
            </a:r>
            <a:r>
              <a:rPr lang="en-US" b="1" dirty="0" err="1"/>
              <a:t>tabla</a:t>
            </a:r>
            <a:r>
              <a:rPr lang="en-US" b="1" dirty="0"/>
              <a:t> “</a:t>
            </a:r>
            <a:r>
              <a:rPr lang="en-US" b="1" dirty="0" err="1"/>
              <a:t>formulario</a:t>
            </a:r>
            <a:r>
              <a:rPr lang="en-US" b="1" dirty="0"/>
              <a:t>”</a:t>
            </a:r>
            <a:endParaRPr lang="es-ES" b="1" dirty="0"/>
          </a:p>
        </p:txBody>
      </p:sp>
      <p:pic>
        <p:nvPicPr>
          <p:cNvPr id="10" name="Imagen 9">
            <a:extLst>
              <a:ext uri="{FF2B5EF4-FFF2-40B4-BE49-F238E27FC236}">
                <a16:creationId xmlns:a16="http://schemas.microsoft.com/office/drawing/2014/main" id="{B46640AB-28C8-443D-A648-C888255BADD5}"/>
              </a:ext>
            </a:extLst>
          </p:cNvPr>
          <p:cNvPicPr>
            <a:picLocks noChangeAspect="1"/>
          </p:cNvPicPr>
          <p:nvPr/>
        </p:nvPicPr>
        <p:blipFill rotWithShape="1">
          <a:blip r:embed="rId4"/>
          <a:srcRect l="2308" t="32196" r="41962" b="56927"/>
          <a:stretch/>
        </p:blipFill>
        <p:spPr>
          <a:xfrm>
            <a:off x="112542" y="3711653"/>
            <a:ext cx="10438227" cy="1145395"/>
          </a:xfrm>
          <a:prstGeom prst="rect">
            <a:avLst/>
          </a:prstGeom>
        </p:spPr>
      </p:pic>
      <p:sp>
        <p:nvSpPr>
          <p:cNvPr id="11" name="CuadroTexto 10">
            <a:extLst>
              <a:ext uri="{FF2B5EF4-FFF2-40B4-BE49-F238E27FC236}">
                <a16:creationId xmlns:a16="http://schemas.microsoft.com/office/drawing/2014/main" id="{4A0EB4FC-BF5E-40DC-ADC4-298318058A30}"/>
              </a:ext>
            </a:extLst>
          </p:cNvPr>
          <p:cNvSpPr txBox="1"/>
          <p:nvPr/>
        </p:nvSpPr>
        <p:spPr>
          <a:xfrm>
            <a:off x="-1" y="4801584"/>
            <a:ext cx="5725551" cy="646331"/>
          </a:xfrm>
          <a:prstGeom prst="rect">
            <a:avLst/>
          </a:prstGeom>
          <a:noFill/>
        </p:spPr>
        <p:txBody>
          <a:bodyPr wrap="square" rtlCol="0">
            <a:spAutoFit/>
          </a:bodyPr>
          <a:lstStyle/>
          <a:p>
            <a:r>
              <a:rPr lang="en-US" b="1" dirty="0" err="1"/>
              <a:t>Ingreso</a:t>
            </a:r>
            <a:r>
              <a:rPr lang="en-US" b="1" dirty="0"/>
              <a:t> de </a:t>
            </a:r>
            <a:r>
              <a:rPr lang="en-US" b="1" dirty="0" err="1"/>
              <a:t>datos</a:t>
            </a:r>
            <a:r>
              <a:rPr lang="en-US" b="1" dirty="0"/>
              <a:t> </a:t>
            </a:r>
            <a:r>
              <a:rPr lang="en-US" b="1" dirty="0" err="1"/>
              <a:t>en</a:t>
            </a:r>
            <a:r>
              <a:rPr lang="en-US" b="1" dirty="0"/>
              <a:t> la </a:t>
            </a:r>
            <a:r>
              <a:rPr lang="en-US" b="1" dirty="0" err="1"/>
              <a:t>tabla</a:t>
            </a:r>
            <a:r>
              <a:rPr lang="en-US" b="1" dirty="0"/>
              <a:t> “</a:t>
            </a:r>
            <a:r>
              <a:rPr lang="en-US" b="1" dirty="0" err="1"/>
              <a:t>permiso_de_tripulante</a:t>
            </a:r>
            <a:r>
              <a:rPr lang="en-US" b="1" dirty="0"/>
              <a:t>  </a:t>
            </a:r>
            <a:r>
              <a:rPr lang="en-US" b="1" dirty="0" err="1"/>
              <a:t>tripulante</a:t>
            </a:r>
            <a:endParaRPr lang="es-ES" b="1" dirty="0"/>
          </a:p>
        </p:txBody>
      </p:sp>
      <p:pic>
        <p:nvPicPr>
          <p:cNvPr id="14" name="Imagen 13">
            <a:extLst>
              <a:ext uri="{FF2B5EF4-FFF2-40B4-BE49-F238E27FC236}">
                <a16:creationId xmlns:a16="http://schemas.microsoft.com/office/drawing/2014/main" id="{53FF0AAD-F28A-4902-AE8F-275CD7DEB51A}"/>
              </a:ext>
            </a:extLst>
          </p:cNvPr>
          <p:cNvPicPr>
            <a:picLocks noChangeAspect="1"/>
          </p:cNvPicPr>
          <p:nvPr/>
        </p:nvPicPr>
        <p:blipFill rotWithShape="1">
          <a:blip r:embed="rId5"/>
          <a:srcRect l="2298" t="32016" r="53885" b="55843"/>
          <a:stretch/>
        </p:blipFill>
        <p:spPr>
          <a:xfrm>
            <a:off x="112541" y="5170916"/>
            <a:ext cx="9312813" cy="1450780"/>
          </a:xfrm>
          <a:prstGeom prst="rect">
            <a:avLst/>
          </a:prstGeom>
        </p:spPr>
      </p:pic>
    </p:spTree>
    <p:extLst>
      <p:ext uri="{BB962C8B-B14F-4D97-AF65-F5344CB8AC3E}">
        <p14:creationId xmlns:p14="http://schemas.microsoft.com/office/powerpoint/2010/main" val="8639028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CDDC96-53F0-4E78-B592-4583CDCA8F1D}"/>
              </a:ext>
            </a:extLst>
          </p:cNvPr>
          <p:cNvSpPr txBox="1">
            <a:spLocks/>
          </p:cNvSpPr>
          <p:nvPr/>
        </p:nvSpPr>
        <p:spPr>
          <a:xfrm>
            <a:off x="0" y="662321"/>
            <a:ext cx="12192000" cy="744836"/>
          </a:xfrm>
          <a:prstGeom prst="rect">
            <a:avLst/>
          </a:prstGeom>
          <a:solidFill>
            <a:schemeClr val="tx1">
              <a:lumMod val="95000"/>
              <a:lumOff val="5000"/>
            </a:schemeClr>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200" dirty="0">
                <a:solidFill>
                  <a:schemeClr val="bg1"/>
                </a:solidFill>
                <a:ea typeface="+mj-lt"/>
                <a:cs typeface="+mj-lt"/>
              </a:rPr>
              <a:t>INGRESO DE DATOS</a:t>
            </a:r>
            <a:endParaRPr lang="es-ES" dirty="0">
              <a:solidFill>
                <a:schemeClr val="bg1"/>
              </a:solidFill>
            </a:endParaRPr>
          </a:p>
        </p:txBody>
      </p:sp>
      <p:sp>
        <p:nvSpPr>
          <p:cNvPr id="3" name="Rectángulo 2">
            <a:hlinkClick r:id="rId2" action="ppaction://hlinksldjump"/>
            <a:extLst>
              <a:ext uri="{FF2B5EF4-FFF2-40B4-BE49-F238E27FC236}">
                <a16:creationId xmlns:a16="http://schemas.microsoft.com/office/drawing/2014/main" id="{79D97A71-0D34-440E-BA0A-757028AAC33C}"/>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Índice</a:t>
            </a:r>
          </a:p>
        </p:txBody>
      </p:sp>
      <p:sp>
        <p:nvSpPr>
          <p:cNvPr id="7" name="CuadroTexto 6">
            <a:extLst>
              <a:ext uri="{FF2B5EF4-FFF2-40B4-BE49-F238E27FC236}">
                <a16:creationId xmlns:a16="http://schemas.microsoft.com/office/drawing/2014/main" id="{2655078E-AC52-4BFE-8D75-88933C106B12}"/>
              </a:ext>
            </a:extLst>
          </p:cNvPr>
          <p:cNvSpPr txBox="1"/>
          <p:nvPr/>
        </p:nvSpPr>
        <p:spPr>
          <a:xfrm>
            <a:off x="0" y="1502419"/>
            <a:ext cx="4825218" cy="369332"/>
          </a:xfrm>
          <a:prstGeom prst="rect">
            <a:avLst/>
          </a:prstGeom>
          <a:noFill/>
        </p:spPr>
        <p:txBody>
          <a:bodyPr wrap="square" rtlCol="0">
            <a:spAutoFit/>
          </a:bodyPr>
          <a:lstStyle/>
          <a:p>
            <a:r>
              <a:rPr lang="en-US" b="1" dirty="0" err="1"/>
              <a:t>Ingreso</a:t>
            </a:r>
            <a:r>
              <a:rPr lang="en-US" b="1" dirty="0"/>
              <a:t> de </a:t>
            </a:r>
            <a:r>
              <a:rPr lang="en-US" b="1" dirty="0" err="1"/>
              <a:t>datos</a:t>
            </a:r>
            <a:r>
              <a:rPr lang="en-US" b="1" dirty="0"/>
              <a:t> </a:t>
            </a:r>
            <a:r>
              <a:rPr lang="en-US" b="1" dirty="0" err="1"/>
              <a:t>en</a:t>
            </a:r>
            <a:r>
              <a:rPr lang="en-US" b="1" dirty="0"/>
              <a:t> la </a:t>
            </a:r>
            <a:r>
              <a:rPr lang="en-US" b="1" dirty="0" err="1"/>
              <a:t>tabla</a:t>
            </a:r>
            <a:r>
              <a:rPr lang="en-US" b="1" dirty="0"/>
              <a:t> “</a:t>
            </a:r>
            <a:r>
              <a:rPr lang="en-US" b="1" dirty="0" err="1"/>
              <a:t>mantenimiento</a:t>
            </a:r>
            <a:r>
              <a:rPr lang="en-US" b="1" dirty="0"/>
              <a:t>”</a:t>
            </a:r>
            <a:endParaRPr lang="es-ES" b="1" dirty="0"/>
          </a:p>
        </p:txBody>
      </p:sp>
      <p:sp>
        <p:nvSpPr>
          <p:cNvPr id="8" name="CuadroTexto 7">
            <a:extLst>
              <a:ext uri="{FF2B5EF4-FFF2-40B4-BE49-F238E27FC236}">
                <a16:creationId xmlns:a16="http://schemas.microsoft.com/office/drawing/2014/main" id="{17B71673-2DBF-4E74-A76B-FF6E861FA81A}"/>
              </a:ext>
            </a:extLst>
          </p:cNvPr>
          <p:cNvSpPr txBox="1"/>
          <p:nvPr/>
        </p:nvSpPr>
        <p:spPr>
          <a:xfrm>
            <a:off x="0" y="3342321"/>
            <a:ext cx="4825218" cy="369332"/>
          </a:xfrm>
          <a:prstGeom prst="rect">
            <a:avLst/>
          </a:prstGeom>
          <a:noFill/>
        </p:spPr>
        <p:txBody>
          <a:bodyPr wrap="square" rtlCol="0">
            <a:spAutoFit/>
          </a:bodyPr>
          <a:lstStyle/>
          <a:p>
            <a:r>
              <a:rPr lang="en-US" b="1" dirty="0" err="1"/>
              <a:t>Ingreso</a:t>
            </a:r>
            <a:r>
              <a:rPr lang="en-US" b="1" dirty="0"/>
              <a:t> de </a:t>
            </a:r>
            <a:r>
              <a:rPr lang="en-US" b="1" dirty="0" err="1"/>
              <a:t>datos</a:t>
            </a:r>
            <a:r>
              <a:rPr lang="en-US" b="1" dirty="0"/>
              <a:t> </a:t>
            </a:r>
            <a:r>
              <a:rPr lang="en-US" b="1" dirty="0" err="1"/>
              <a:t>en</a:t>
            </a:r>
            <a:r>
              <a:rPr lang="en-US" b="1" dirty="0"/>
              <a:t> la </a:t>
            </a:r>
            <a:r>
              <a:rPr lang="en-US" b="1" dirty="0" err="1"/>
              <a:t>tabla</a:t>
            </a:r>
            <a:r>
              <a:rPr lang="en-US" b="1" dirty="0"/>
              <a:t> “</a:t>
            </a:r>
            <a:r>
              <a:rPr lang="en-US" b="1" dirty="0" err="1"/>
              <a:t>detalle_insumos</a:t>
            </a:r>
            <a:r>
              <a:rPr lang="en-US" b="1" dirty="0"/>
              <a:t>”</a:t>
            </a:r>
            <a:endParaRPr lang="es-ES" b="1" dirty="0"/>
          </a:p>
        </p:txBody>
      </p:sp>
      <p:sp>
        <p:nvSpPr>
          <p:cNvPr id="11" name="CuadroTexto 10">
            <a:extLst>
              <a:ext uri="{FF2B5EF4-FFF2-40B4-BE49-F238E27FC236}">
                <a16:creationId xmlns:a16="http://schemas.microsoft.com/office/drawing/2014/main" id="{4A0EB4FC-BF5E-40DC-ADC4-298318058A30}"/>
              </a:ext>
            </a:extLst>
          </p:cNvPr>
          <p:cNvSpPr txBox="1"/>
          <p:nvPr/>
        </p:nvSpPr>
        <p:spPr>
          <a:xfrm>
            <a:off x="337623" y="5103469"/>
            <a:ext cx="6625884" cy="369332"/>
          </a:xfrm>
          <a:prstGeom prst="rect">
            <a:avLst/>
          </a:prstGeom>
          <a:noFill/>
        </p:spPr>
        <p:txBody>
          <a:bodyPr wrap="square" rtlCol="0">
            <a:spAutoFit/>
          </a:bodyPr>
          <a:lstStyle/>
          <a:p>
            <a:r>
              <a:rPr lang="en-US" b="1" dirty="0" err="1"/>
              <a:t>Ingreso</a:t>
            </a:r>
            <a:r>
              <a:rPr lang="en-US" b="1" dirty="0"/>
              <a:t> de </a:t>
            </a:r>
            <a:r>
              <a:rPr lang="en-US" b="1" dirty="0" err="1"/>
              <a:t>datos</a:t>
            </a:r>
            <a:r>
              <a:rPr lang="en-US" b="1" dirty="0"/>
              <a:t> </a:t>
            </a:r>
            <a:r>
              <a:rPr lang="en-US" b="1" dirty="0" err="1"/>
              <a:t>en</a:t>
            </a:r>
            <a:r>
              <a:rPr lang="en-US" b="1" dirty="0"/>
              <a:t> la </a:t>
            </a:r>
            <a:r>
              <a:rPr lang="en-US" b="1" dirty="0" err="1"/>
              <a:t>tabla</a:t>
            </a:r>
            <a:r>
              <a:rPr lang="en-US" b="1" dirty="0"/>
              <a:t> “</a:t>
            </a:r>
            <a:r>
              <a:rPr lang="en-US" b="1" dirty="0" err="1"/>
              <a:t>factura_barco</a:t>
            </a:r>
            <a:r>
              <a:rPr lang="en-US" b="1" dirty="0"/>
              <a:t>”</a:t>
            </a:r>
            <a:endParaRPr lang="es-ES" b="1" dirty="0"/>
          </a:p>
        </p:txBody>
      </p:sp>
      <p:pic>
        <p:nvPicPr>
          <p:cNvPr id="6" name="Imagen 5">
            <a:extLst>
              <a:ext uri="{FF2B5EF4-FFF2-40B4-BE49-F238E27FC236}">
                <a16:creationId xmlns:a16="http://schemas.microsoft.com/office/drawing/2014/main" id="{B6C93CCD-7287-4822-B274-4B1E03A47EFD}"/>
              </a:ext>
            </a:extLst>
          </p:cNvPr>
          <p:cNvPicPr>
            <a:picLocks noChangeAspect="1"/>
          </p:cNvPicPr>
          <p:nvPr/>
        </p:nvPicPr>
        <p:blipFill rotWithShape="1">
          <a:blip r:embed="rId3"/>
          <a:srcRect l="2654" t="31861" r="42654" b="57747"/>
          <a:stretch/>
        </p:blipFill>
        <p:spPr>
          <a:xfrm>
            <a:off x="323556" y="2185618"/>
            <a:ext cx="10100603" cy="1079010"/>
          </a:xfrm>
          <a:prstGeom prst="rect">
            <a:avLst/>
          </a:prstGeom>
        </p:spPr>
      </p:pic>
      <p:pic>
        <p:nvPicPr>
          <p:cNvPr id="12" name="Imagen 11">
            <a:extLst>
              <a:ext uri="{FF2B5EF4-FFF2-40B4-BE49-F238E27FC236}">
                <a16:creationId xmlns:a16="http://schemas.microsoft.com/office/drawing/2014/main" id="{F6337212-D082-42AA-BDEF-F4F957C45325}"/>
              </a:ext>
            </a:extLst>
          </p:cNvPr>
          <p:cNvPicPr>
            <a:picLocks noChangeAspect="1"/>
          </p:cNvPicPr>
          <p:nvPr/>
        </p:nvPicPr>
        <p:blipFill rotWithShape="1">
          <a:blip r:embed="rId4"/>
          <a:srcRect l="2654" t="31861" r="45654" b="56818"/>
          <a:stretch/>
        </p:blipFill>
        <p:spPr>
          <a:xfrm>
            <a:off x="323555" y="3711652"/>
            <a:ext cx="10100603" cy="1243781"/>
          </a:xfrm>
          <a:prstGeom prst="rect">
            <a:avLst/>
          </a:prstGeom>
        </p:spPr>
      </p:pic>
      <p:pic>
        <p:nvPicPr>
          <p:cNvPr id="15" name="Imagen 14">
            <a:extLst>
              <a:ext uri="{FF2B5EF4-FFF2-40B4-BE49-F238E27FC236}">
                <a16:creationId xmlns:a16="http://schemas.microsoft.com/office/drawing/2014/main" id="{5C9EE6EC-DB26-414B-AAD3-D7AEC93633AC}"/>
              </a:ext>
            </a:extLst>
          </p:cNvPr>
          <p:cNvPicPr>
            <a:picLocks noChangeAspect="1"/>
          </p:cNvPicPr>
          <p:nvPr/>
        </p:nvPicPr>
        <p:blipFill rotWithShape="1">
          <a:blip r:embed="rId5"/>
          <a:srcRect l="2654" t="31861" r="28115" b="56818"/>
          <a:stretch/>
        </p:blipFill>
        <p:spPr>
          <a:xfrm>
            <a:off x="323554" y="5490082"/>
            <a:ext cx="11735505" cy="1079009"/>
          </a:xfrm>
          <a:prstGeom prst="rect">
            <a:avLst/>
          </a:prstGeom>
        </p:spPr>
      </p:pic>
    </p:spTree>
    <p:extLst>
      <p:ext uri="{BB962C8B-B14F-4D97-AF65-F5344CB8AC3E}">
        <p14:creationId xmlns:p14="http://schemas.microsoft.com/office/powerpoint/2010/main" val="2083296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E61E37-6C13-4AEA-BFB0-DEA7E17DB852}"/>
              </a:ext>
            </a:extLst>
          </p:cNvPr>
          <p:cNvSpPr txBox="1">
            <a:spLocks/>
          </p:cNvSpPr>
          <p:nvPr/>
        </p:nvSpPr>
        <p:spPr>
          <a:xfrm>
            <a:off x="0" y="499976"/>
            <a:ext cx="12192000" cy="744836"/>
          </a:xfrm>
          <a:prstGeom prst="rect">
            <a:avLst/>
          </a:prstGeom>
          <a:solidFill>
            <a:schemeClr val="tx1">
              <a:lumMod val="95000"/>
              <a:lumOff val="5000"/>
            </a:schemeClr>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200" dirty="0">
                <a:solidFill>
                  <a:schemeClr val="bg1"/>
                </a:solidFill>
                <a:ea typeface="+mj-lt"/>
                <a:cs typeface="+mj-lt"/>
              </a:rPr>
              <a:t>CONSULTA SQL 1</a:t>
            </a:r>
            <a:endParaRPr lang="es-ES" dirty="0">
              <a:solidFill>
                <a:schemeClr val="bg1"/>
              </a:solidFill>
            </a:endParaRPr>
          </a:p>
        </p:txBody>
      </p:sp>
      <p:sp>
        <p:nvSpPr>
          <p:cNvPr id="3" name="Rectángulo 2">
            <a:hlinkClick r:id="rId3" action="ppaction://hlinksldjump"/>
            <a:extLst>
              <a:ext uri="{FF2B5EF4-FFF2-40B4-BE49-F238E27FC236}">
                <a16:creationId xmlns:a16="http://schemas.microsoft.com/office/drawing/2014/main" id="{A3C546D4-05E6-4EF5-8FC3-828D93124CC3}"/>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Índice</a:t>
            </a:r>
          </a:p>
        </p:txBody>
      </p:sp>
      <p:sp>
        <p:nvSpPr>
          <p:cNvPr id="4" name="CuadroTexto 3">
            <a:extLst>
              <a:ext uri="{FF2B5EF4-FFF2-40B4-BE49-F238E27FC236}">
                <a16:creationId xmlns:a16="http://schemas.microsoft.com/office/drawing/2014/main" id="{3C7A7F31-8D15-48B2-995F-8F41C9EAD332}"/>
              </a:ext>
            </a:extLst>
          </p:cNvPr>
          <p:cNvSpPr txBox="1"/>
          <p:nvPr/>
        </p:nvSpPr>
        <p:spPr>
          <a:xfrm>
            <a:off x="957571" y="1264889"/>
            <a:ext cx="7567449" cy="671915"/>
          </a:xfrm>
          <a:prstGeom prst="rect">
            <a:avLst/>
          </a:prstGeom>
          <a:noFill/>
        </p:spPr>
        <p:txBody>
          <a:bodyPr wrap="square" rtlCol="0">
            <a:spAutoFit/>
          </a:bodyPr>
          <a:lstStyle/>
          <a:p>
            <a:pPr marL="342900" lvl="0" indent="-342900">
              <a:lnSpc>
                <a:spcPct val="107000"/>
              </a:lnSpc>
              <a:buFont typeface="Symbol" panose="05050102010706020507" pitchFamily="18" charset="2"/>
              <a:buChar char=""/>
            </a:pPr>
            <a:r>
              <a:rPr lang="es-ES" dirty="0">
                <a:solidFill>
                  <a:srgbClr val="222222"/>
                </a:solidFill>
                <a:ea typeface="Calibri" panose="020F0502020204030204" pitchFamily="34" charset="0"/>
                <a:cs typeface="Times New Roman" panose="02020603050405020304" pitchFamily="18" charset="0"/>
              </a:rPr>
              <a:t>Mostrar l</a:t>
            </a:r>
            <a:r>
              <a:rPr lang="es-ES" sz="1800" dirty="0">
                <a:solidFill>
                  <a:srgbClr val="222222"/>
                </a:solidFill>
                <a:effectLst/>
                <a:ea typeface="Calibri" panose="020F0502020204030204" pitchFamily="34" charset="0"/>
                <a:cs typeface="Times New Roman" panose="02020603050405020304" pitchFamily="18" charset="0"/>
              </a:rPr>
              <a:t>as empresas que han comprado por especies y por cantidad a las distintas embarcaciones que arriban al puerto.</a:t>
            </a:r>
            <a:endParaRPr lang="es-ES" sz="1800" dirty="0">
              <a:effectLst/>
              <a:ea typeface="Calibri" panose="020F0502020204030204" pitchFamily="34" charset="0"/>
              <a:cs typeface="Times New Roman" panose="02020603050405020304" pitchFamily="18" charset="0"/>
            </a:endParaRPr>
          </a:p>
        </p:txBody>
      </p:sp>
      <p:pic>
        <p:nvPicPr>
          <p:cNvPr id="10" name="Imagen 9">
            <a:extLst>
              <a:ext uri="{FF2B5EF4-FFF2-40B4-BE49-F238E27FC236}">
                <a16:creationId xmlns:a16="http://schemas.microsoft.com/office/drawing/2014/main" id="{21D5E738-60C6-4D0A-8317-A99FB557BB3D}"/>
              </a:ext>
            </a:extLst>
          </p:cNvPr>
          <p:cNvPicPr>
            <a:picLocks noChangeAspect="1"/>
          </p:cNvPicPr>
          <p:nvPr/>
        </p:nvPicPr>
        <p:blipFill rotWithShape="1">
          <a:blip r:embed="rId4"/>
          <a:srcRect l="4269" t="15778" r="60884" b="37430"/>
          <a:stretch/>
        </p:blipFill>
        <p:spPr>
          <a:xfrm>
            <a:off x="5799361" y="1911220"/>
            <a:ext cx="6392639" cy="4826230"/>
          </a:xfrm>
          <a:prstGeom prst="rect">
            <a:avLst/>
          </a:prstGeom>
        </p:spPr>
      </p:pic>
      <p:pic>
        <p:nvPicPr>
          <p:cNvPr id="14" name="Imagen 13">
            <a:extLst>
              <a:ext uri="{FF2B5EF4-FFF2-40B4-BE49-F238E27FC236}">
                <a16:creationId xmlns:a16="http://schemas.microsoft.com/office/drawing/2014/main" id="{E18B0FAF-69CA-4214-AF63-D54D4E2336D5}"/>
              </a:ext>
            </a:extLst>
          </p:cNvPr>
          <p:cNvPicPr>
            <a:picLocks noChangeAspect="1"/>
          </p:cNvPicPr>
          <p:nvPr/>
        </p:nvPicPr>
        <p:blipFill rotWithShape="1">
          <a:blip r:embed="rId5"/>
          <a:srcRect l="2884" t="65854" r="70151" b="12392"/>
          <a:stretch/>
        </p:blipFill>
        <p:spPr>
          <a:xfrm>
            <a:off x="0" y="2672861"/>
            <a:ext cx="5799361" cy="2630638"/>
          </a:xfrm>
          <a:prstGeom prst="rect">
            <a:avLst/>
          </a:prstGeom>
        </p:spPr>
      </p:pic>
    </p:spTree>
    <p:extLst>
      <p:ext uri="{BB962C8B-B14F-4D97-AF65-F5344CB8AC3E}">
        <p14:creationId xmlns:p14="http://schemas.microsoft.com/office/powerpoint/2010/main" val="18799849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hlinkClick r:id="rId3" action="ppaction://hlinksldjump"/>
            <a:extLst>
              <a:ext uri="{FF2B5EF4-FFF2-40B4-BE49-F238E27FC236}">
                <a16:creationId xmlns:a16="http://schemas.microsoft.com/office/drawing/2014/main" id="{31872318-1308-4863-8948-2846BCEC7697}"/>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Índice</a:t>
            </a:r>
          </a:p>
        </p:txBody>
      </p:sp>
      <p:sp>
        <p:nvSpPr>
          <p:cNvPr id="6" name="Título 1">
            <a:extLst>
              <a:ext uri="{FF2B5EF4-FFF2-40B4-BE49-F238E27FC236}">
                <a16:creationId xmlns:a16="http://schemas.microsoft.com/office/drawing/2014/main" id="{95FAE90E-5128-4AE8-ACB0-64116871F854}"/>
              </a:ext>
            </a:extLst>
          </p:cNvPr>
          <p:cNvSpPr txBox="1">
            <a:spLocks/>
          </p:cNvSpPr>
          <p:nvPr/>
        </p:nvSpPr>
        <p:spPr>
          <a:xfrm>
            <a:off x="0" y="643467"/>
            <a:ext cx="12192000" cy="744836"/>
          </a:xfrm>
          <a:prstGeom prst="rect">
            <a:avLst/>
          </a:prstGeom>
          <a:solidFill>
            <a:schemeClr val="tx1">
              <a:lumMod val="95000"/>
              <a:lumOff val="5000"/>
            </a:schemeClr>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200" dirty="0">
                <a:solidFill>
                  <a:schemeClr val="bg1"/>
                </a:solidFill>
                <a:ea typeface="+mj-lt"/>
                <a:cs typeface="+mj-lt"/>
              </a:rPr>
              <a:t>CONSULTA SQL 2</a:t>
            </a:r>
            <a:endParaRPr lang="es-ES" dirty="0">
              <a:solidFill>
                <a:schemeClr val="bg1"/>
              </a:solidFill>
            </a:endParaRPr>
          </a:p>
        </p:txBody>
      </p:sp>
      <p:sp>
        <p:nvSpPr>
          <p:cNvPr id="8" name="CuadroTexto 7">
            <a:extLst>
              <a:ext uri="{FF2B5EF4-FFF2-40B4-BE49-F238E27FC236}">
                <a16:creationId xmlns:a16="http://schemas.microsoft.com/office/drawing/2014/main" id="{1CEF7088-72D2-4E9C-94CE-871BD81E3F06}"/>
              </a:ext>
            </a:extLst>
          </p:cNvPr>
          <p:cNvSpPr txBox="1"/>
          <p:nvPr/>
        </p:nvSpPr>
        <p:spPr>
          <a:xfrm>
            <a:off x="662152" y="1551251"/>
            <a:ext cx="10758704" cy="671915"/>
          </a:xfrm>
          <a:prstGeom prst="rect">
            <a:avLst/>
          </a:prstGeom>
          <a:noFill/>
        </p:spPr>
        <p:txBody>
          <a:bodyPr wrap="square" rtlCol="0">
            <a:spAutoFit/>
          </a:bodyPr>
          <a:lstStyle/>
          <a:p>
            <a:pPr marL="342900" lvl="0" indent="-342900">
              <a:lnSpc>
                <a:spcPct val="107000"/>
              </a:lnSpc>
              <a:buFont typeface="Symbol" panose="05050102010706020507" pitchFamily="18" charset="2"/>
              <a:buChar char=""/>
            </a:pPr>
            <a:r>
              <a:rPr lang="es-ES" sz="1800" dirty="0">
                <a:solidFill>
                  <a:srgbClr val="222222"/>
                </a:solidFill>
                <a:effectLst/>
                <a:ea typeface="Calibri" panose="020F0502020204030204" pitchFamily="34" charset="0"/>
                <a:cs typeface="Times New Roman" panose="02020603050405020304" pitchFamily="18" charset="0"/>
              </a:rPr>
              <a:t>Mostrar los tripulantes de las embarcaciones que estén mas próximos a caducar su permiso (lista del más cercano al más ultimo).</a:t>
            </a:r>
            <a:endParaRPr lang="es-ES" sz="1800" dirty="0">
              <a:effectLst/>
              <a:ea typeface="Calibri" panose="020F0502020204030204" pitchFamily="34" charset="0"/>
              <a:cs typeface="Times New Roman" panose="02020603050405020304" pitchFamily="18" charset="0"/>
            </a:endParaRPr>
          </a:p>
        </p:txBody>
      </p:sp>
      <p:pic>
        <p:nvPicPr>
          <p:cNvPr id="10" name="Imagen 9">
            <a:extLst>
              <a:ext uri="{FF2B5EF4-FFF2-40B4-BE49-F238E27FC236}">
                <a16:creationId xmlns:a16="http://schemas.microsoft.com/office/drawing/2014/main" id="{06606B1B-8ECA-4DCB-B6BD-F4CC549C6093}"/>
              </a:ext>
            </a:extLst>
          </p:cNvPr>
          <p:cNvPicPr>
            <a:picLocks noChangeAspect="1"/>
          </p:cNvPicPr>
          <p:nvPr/>
        </p:nvPicPr>
        <p:blipFill rotWithShape="1">
          <a:blip r:embed="rId4"/>
          <a:srcRect l="3103" t="15887" r="66500" b="62757"/>
          <a:stretch/>
        </p:blipFill>
        <p:spPr>
          <a:xfrm>
            <a:off x="6041504" y="4317693"/>
            <a:ext cx="6150496" cy="2429504"/>
          </a:xfrm>
          <a:prstGeom prst="rect">
            <a:avLst/>
          </a:prstGeom>
        </p:spPr>
      </p:pic>
      <p:pic>
        <p:nvPicPr>
          <p:cNvPr id="9" name="Imagen 8">
            <a:extLst>
              <a:ext uri="{FF2B5EF4-FFF2-40B4-BE49-F238E27FC236}">
                <a16:creationId xmlns:a16="http://schemas.microsoft.com/office/drawing/2014/main" id="{A7812D67-6EB4-4D6F-982E-4D263025A000}"/>
              </a:ext>
            </a:extLst>
          </p:cNvPr>
          <p:cNvPicPr>
            <a:picLocks noChangeAspect="1"/>
          </p:cNvPicPr>
          <p:nvPr/>
        </p:nvPicPr>
        <p:blipFill rotWithShape="1">
          <a:blip r:embed="rId5"/>
          <a:srcRect l="2192" t="58671" r="46000" b="22606"/>
          <a:stretch/>
        </p:blipFill>
        <p:spPr>
          <a:xfrm>
            <a:off x="0" y="2386113"/>
            <a:ext cx="8060788" cy="1637823"/>
          </a:xfrm>
          <a:prstGeom prst="rect">
            <a:avLst/>
          </a:prstGeom>
        </p:spPr>
      </p:pic>
    </p:spTree>
    <p:extLst>
      <p:ext uri="{BB962C8B-B14F-4D97-AF65-F5344CB8AC3E}">
        <p14:creationId xmlns:p14="http://schemas.microsoft.com/office/powerpoint/2010/main" val="16780060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hlinkClick r:id="rId2" action="ppaction://hlinksldjump"/>
            <a:extLst>
              <a:ext uri="{FF2B5EF4-FFF2-40B4-BE49-F238E27FC236}">
                <a16:creationId xmlns:a16="http://schemas.microsoft.com/office/drawing/2014/main" id="{06771EEA-608F-4F62-98EA-90894414697D}"/>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Índice</a:t>
            </a:r>
          </a:p>
        </p:txBody>
      </p:sp>
      <p:sp>
        <p:nvSpPr>
          <p:cNvPr id="3" name="Título 1">
            <a:extLst>
              <a:ext uri="{FF2B5EF4-FFF2-40B4-BE49-F238E27FC236}">
                <a16:creationId xmlns:a16="http://schemas.microsoft.com/office/drawing/2014/main" id="{067ADA5E-84A7-48A1-B7AA-5D2BF5E4E8F5}"/>
              </a:ext>
            </a:extLst>
          </p:cNvPr>
          <p:cNvSpPr txBox="1">
            <a:spLocks/>
          </p:cNvSpPr>
          <p:nvPr/>
        </p:nvSpPr>
        <p:spPr>
          <a:xfrm>
            <a:off x="0" y="643467"/>
            <a:ext cx="12192000" cy="744836"/>
          </a:xfrm>
          <a:prstGeom prst="rect">
            <a:avLst/>
          </a:prstGeom>
          <a:solidFill>
            <a:schemeClr val="tx1">
              <a:lumMod val="95000"/>
              <a:lumOff val="5000"/>
            </a:schemeClr>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200" dirty="0">
                <a:solidFill>
                  <a:schemeClr val="bg1"/>
                </a:solidFill>
                <a:ea typeface="+mj-lt"/>
                <a:cs typeface="+mj-lt"/>
              </a:rPr>
              <a:t>CONSULTA SQL 3</a:t>
            </a:r>
            <a:endParaRPr lang="es-ES" dirty="0">
              <a:solidFill>
                <a:schemeClr val="bg1"/>
              </a:solidFill>
            </a:endParaRPr>
          </a:p>
        </p:txBody>
      </p:sp>
      <p:sp>
        <p:nvSpPr>
          <p:cNvPr id="4" name="CuadroTexto 3">
            <a:extLst>
              <a:ext uri="{FF2B5EF4-FFF2-40B4-BE49-F238E27FC236}">
                <a16:creationId xmlns:a16="http://schemas.microsoft.com/office/drawing/2014/main" id="{1FAE871F-704F-44E9-90B5-CCDA1F39E2BD}"/>
              </a:ext>
            </a:extLst>
          </p:cNvPr>
          <p:cNvSpPr txBox="1"/>
          <p:nvPr/>
        </p:nvSpPr>
        <p:spPr>
          <a:xfrm>
            <a:off x="790976" y="1388303"/>
            <a:ext cx="8253249" cy="646331"/>
          </a:xfrm>
          <a:prstGeom prst="rect">
            <a:avLst/>
          </a:prstGeom>
          <a:noFill/>
        </p:spPr>
        <p:txBody>
          <a:bodyPr wrap="square" rtlCol="0">
            <a:spAutoFit/>
          </a:bodyPr>
          <a:lstStyle/>
          <a:p>
            <a:pPr marL="285750" indent="-285750">
              <a:buFont typeface="Arial" panose="020B0604020202020204" pitchFamily="34" charset="0"/>
              <a:buChar char="•"/>
            </a:pPr>
            <a:r>
              <a:rPr lang="es-ES" sz="1800" dirty="0">
                <a:solidFill>
                  <a:srgbClr val="222222"/>
                </a:solidFill>
                <a:effectLst/>
                <a:ea typeface="Calibri" panose="020F0502020204030204" pitchFamily="34" charset="0"/>
                <a:cs typeface="Times New Roman" panose="02020603050405020304" pitchFamily="18" charset="0"/>
              </a:rPr>
              <a:t>Consultar las toneladas capturadas por embarcaciones en un determinado mes (desde la mayor a la menor).</a:t>
            </a:r>
            <a:endParaRPr lang="es-ES" sz="1800" dirty="0">
              <a:effectLst/>
              <a:ea typeface="Calibri" panose="020F0502020204030204" pitchFamily="34" charset="0"/>
              <a:cs typeface="Times New Roman" panose="02020603050405020304" pitchFamily="18" charset="0"/>
            </a:endParaRPr>
          </a:p>
        </p:txBody>
      </p:sp>
      <p:pic>
        <p:nvPicPr>
          <p:cNvPr id="6" name="Imagen 5">
            <a:extLst>
              <a:ext uri="{FF2B5EF4-FFF2-40B4-BE49-F238E27FC236}">
                <a16:creationId xmlns:a16="http://schemas.microsoft.com/office/drawing/2014/main" id="{E44BB341-FBDA-491C-BDAC-0249B179A313}"/>
              </a:ext>
            </a:extLst>
          </p:cNvPr>
          <p:cNvPicPr>
            <a:picLocks noChangeAspect="1"/>
          </p:cNvPicPr>
          <p:nvPr/>
        </p:nvPicPr>
        <p:blipFill rotWithShape="1">
          <a:blip r:embed="rId3"/>
          <a:srcRect l="2423" t="43484" r="71500" b="32709"/>
          <a:stretch/>
        </p:blipFill>
        <p:spPr>
          <a:xfrm>
            <a:off x="240622" y="2090206"/>
            <a:ext cx="5855378" cy="3005415"/>
          </a:xfrm>
          <a:prstGeom prst="rect">
            <a:avLst/>
          </a:prstGeom>
        </p:spPr>
      </p:pic>
      <p:pic>
        <p:nvPicPr>
          <p:cNvPr id="10" name="Imagen 9">
            <a:extLst>
              <a:ext uri="{FF2B5EF4-FFF2-40B4-BE49-F238E27FC236}">
                <a16:creationId xmlns:a16="http://schemas.microsoft.com/office/drawing/2014/main" id="{F1119EE5-D9D2-4AFD-A300-54257A614A99}"/>
              </a:ext>
            </a:extLst>
          </p:cNvPr>
          <p:cNvPicPr>
            <a:picLocks noChangeAspect="1"/>
          </p:cNvPicPr>
          <p:nvPr/>
        </p:nvPicPr>
        <p:blipFill rotWithShape="1">
          <a:blip r:embed="rId4"/>
          <a:srcRect l="3462" t="16804" r="62384" b="66692"/>
          <a:stretch/>
        </p:blipFill>
        <p:spPr>
          <a:xfrm>
            <a:off x="4068780" y="4936770"/>
            <a:ext cx="7002371" cy="1902376"/>
          </a:xfrm>
          <a:prstGeom prst="rect">
            <a:avLst/>
          </a:prstGeom>
        </p:spPr>
      </p:pic>
    </p:spTree>
    <p:extLst>
      <p:ext uri="{BB962C8B-B14F-4D97-AF65-F5344CB8AC3E}">
        <p14:creationId xmlns:p14="http://schemas.microsoft.com/office/powerpoint/2010/main" val="26731099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hlinkClick r:id="rId2" action="ppaction://hlinksldjump"/>
            <a:extLst>
              <a:ext uri="{FF2B5EF4-FFF2-40B4-BE49-F238E27FC236}">
                <a16:creationId xmlns:a16="http://schemas.microsoft.com/office/drawing/2014/main" id="{37A61474-C6B5-4A6F-AE06-E74854E8C413}"/>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Índice</a:t>
            </a:r>
          </a:p>
        </p:txBody>
      </p:sp>
      <p:sp>
        <p:nvSpPr>
          <p:cNvPr id="3" name="Título 1">
            <a:extLst>
              <a:ext uri="{FF2B5EF4-FFF2-40B4-BE49-F238E27FC236}">
                <a16:creationId xmlns:a16="http://schemas.microsoft.com/office/drawing/2014/main" id="{1F58C62A-DB2A-4926-A03F-F97ACC1B28FE}"/>
              </a:ext>
            </a:extLst>
          </p:cNvPr>
          <p:cNvSpPr txBox="1">
            <a:spLocks/>
          </p:cNvSpPr>
          <p:nvPr/>
        </p:nvSpPr>
        <p:spPr>
          <a:xfrm>
            <a:off x="0" y="643467"/>
            <a:ext cx="12192000" cy="744836"/>
          </a:xfrm>
          <a:prstGeom prst="rect">
            <a:avLst/>
          </a:prstGeom>
          <a:solidFill>
            <a:schemeClr val="tx1">
              <a:lumMod val="95000"/>
              <a:lumOff val="5000"/>
            </a:schemeClr>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200" dirty="0">
                <a:solidFill>
                  <a:schemeClr val="bg1"/>
                </a:solidFill>
                <a:ea typeface="+mj-lt"/>
                <a:cs typeface="+mj-lt"/>
              </a:rPr>
              <a:t>CONSULTA SQL 4 </a:t>
            </a:r>
            <a:endParaRPr lang="es-ES" dirty="0">
              <a:solidFill>
                <a:schemeClr val="bg1"/>
              </a:solidFill>
            </a:endParaRPr>
          </a:p>
        </p:txBody>
      </p:sp>
      <p:sp>
        <p:nvSpPr>
          <p:cNvPr id="4" name="CuadroTexto 3">
            <a:extLst>
              <a:ext uri="{FF2B5EF4-FFF2-40B4-BE49-F238E27FC236}">
                <a16:creationId xmlns:a16="http://schemas.microsoft.com/office/drawing/2014/main" id="{7D396574-05A9-4E19-B2D1-F00B76D1FA83}"/>
              </a:ext>
            </a:extLst>
          </p:cNvPr>
          <p:cNvSpPr txBox="1"/>
          <p:nvPr/>
        </p:nvSpPr>
        <p:spPr>
          <a:xfrm>
            <a:off x="662151" y="1579255"/>
            <a:ext cx="9900102" cy="375552"/>
          </a:xfrm>
          <a:prstGeom prst="rect">
            <a:avLst/>
          </a:prstGeom>
          <a:noFill/>
        </p:spPr>
        <p:txBody>
          <a:bodyPr wrap="square" rtlCol="0">
            <a:spAutoFit/>
          </a:bodyPr>
          <a:lstStyle/>
          <a:p>
            <a:pPr marL="342900" lvl="0" indent="-342900">
              <a:lnSpc>
                <a:spcPct val="107000"/>
              </a:lnSpc>
              <a:spcAft>
                <a:spcPts val="800"/>
              </a:spcAft>
              <a:buFont typeface="Symbol" panose="05050102010706020507" pitchFamily="18" charset="2"/>
              <a:buChar char=""/>
            </a:pPr>
            <a:r>
              <a:rPr lang="es-ES" sz="1800" dirty="0">
                <a:solidFill>
                  <a:srgbClr val="222222"/>
                </a:solidFill>
                <a:effectLst/>
                <a:ea typeface="Calibri" panose="020F0502020204030204" pitchFamily="34" charset="0"/>
                <a:cs typeface="Times New Roman" panose="02020603050405020304" pitchFamily="18" charset="0"/>
              </a:rPr>
              <a:t>Mostrar el </a:t>
            </a:r>
            <a:r>
              <a:rPr lang="es-ES" dirty="0">
                <a:solidFill>
                  <a:srgbClr val="222222"/>
                </a:solidFill>
                <a:ea typeface="Calibri" panose="020F0502020204030204" pitchFamily="34" charset="0"/>
                <a:cs typeface="Times New Roman" panose="02020603050405020304" pitchFamily="18" charset="0"/>
              </a:rPr>
              <a:t>costo y el servicio realizado a </a:t>
            </a:r>
            <a:r>
              <a:rPr lang="es-ES" sz="1800" dirty="0">
                <a:solidFill>
                  <a:srgbClr val="222222"/>
                </a:solidFill>
                <a:effectLst/>
                <a:ea typeface="Calibri" panose="020F0502020204030204" pitchFamily="34" charset="0"/>
                <a:cs typeface="Times New Roman" panose="02020603050405020304" pitchFamily="18" charset="0"/>
              </a:rPr>
              <a:t>las embarcaciones que han solicitado mantenimiento.</a:t>
            </a:r>
            <a:endParaRPr lang="es-ES" sz="1800" dirty="0">
              <a:effectLst/>
              <a:ea typeface="Calibri" panose="020F0502020204030204" pitchFamily="34" charset="0"/>
              <a:cs typeface="Times New Roman" panose="02020603050405020304" pitchFamily="18" charset="0"/>
            </a:endParaRPr>
          </a:p>
        </p:txBody>
      </p:sp>
      <p:pic>
        <p:nvPicPr>
          <p:cNvPr id="10" name="Imagen 9">
            <a:extLst>
              <a:ext uri="{FF2B5EF4-FFF2-40B4-BE49-F238E27FC236}">
                <a16:creationId xmlns:a16="http://schemas.microsoft.com/office/drawing/2014/main" id="{10B44749-A7D8-493D-95A1-5E1C79C9B50B}"/>
              </a:ext>
            </a:extLst>
          </p:cNvPr>
          <p:cNvPicPr>
            <a:picLocks noChangeAspect="1"/>
          </p:cNvPicPr>
          <p:nvPr/>
        </p:nvPicPr>
        <p:blipFill rotWithShape="1">
          <a:blip r:embed="rId3"/>
          <a:srcRect l="4500" t="16189" r="65384" b="40098"/>
          <a:stretch/>
        </p:blipFill>
        <p:spPr>
          <a:xfrm>
            <a:off x="6066288" y="1940739"/>
            <a:ext cx="5985037" cy="4884339"/>
          </a:xfrm>
          <a:prstGeom prst="rect">
            <a:avLst/>
          </a:prstGeom>
        </p:spPr>
      </p:pic>
      <p:pic>
        <p:nvPicPr>
          <p:cNvPr id="6" name="Imagen 5">
            <a:extLst>
              <a:ext uri="{FF2B5EF4-FFF2-40B4-BE49-F238E27FC236}">
                <a16:creationId xmlns:a16="http://schemas.microsoft.com/office/drawing/2014/main" id="{59CCD769-0AC2-4384-B96D-01B890CE4DAC}"/>
              </a:ext>
            </a:extLst>
          </p:cNvPr>
          <p:cNvPicPr>
            <a:picLocks noChangeAspect="1"/>
          </p:cNvPicPr>
          <p:nvPr/>
        </p:nvPicPr>
        <p:blipFill rotWithShape="1">
          <a:blip r:embed="rId4"/>
          <a:srcRect l="2077" t="42047" r="67461" b="37225"/>
          <a:stretch/>
        </p:blipFill>
        <p:spPr>
          <a:xfrm>
            <a:off x="-1" y="2750837"/>
            <a:ext cx="5985037" cy="2289730"/>
          </a:xfrm>
          <a:prstGeom prst="rect">
            <a:avLst/>
          </a:prstGeom>
        </p:spPr>
      </p:pic>
    </p:spTree>
    <p:extLst>
      <p:ext uri="{BB962C8B-B14F-4D97-AF65-F5344CB8AC3E}">
        <p14:creationId xmlns:p14="http://schemas.microsoft.com/office/powerpoint/2010/main" val="21446489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hlinkClick r:id="rId2" action="ppaction://hlinksldjump"/>
            <a:extLst>
              <a:ext uri="{FF2B5EF4-FFF2-40B4-BE49-F238E27FC236}">
                <a16:creationId xmlns:a16="http://schemas.microsoft.com/office/drawing/2014/main" id="{37A61474-C6B5-4A6F-AE06-E74854E8C413}"/>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Índice</a:t>
            </a:r>
          </a:p>
        </p:txBody>
      </p:sp>
      <p:sp>
        <p:nvSpPr>
          <p:cNvPr id="3" name="Título 1">
            <a:extLst>
              <a:ext uri="{FF2B5EF4-FFF2-40B4-BE49-F238E27FC236}">
                <a16:creationId xmlns:a16="http://schemas.microsoft.com/office/drawing/2014/main" id="{1F58C62A-DB2A-4926-A03F-F97ACC1B28FE}"/>
              </a:ext>
            </a:extLst>
          </p:cNvPr>
          <p:cNvSpPr txBox="1">
            <a:spLocks/>
          </p:cNvSpPr>
          <p:nvPr/>
        </p:nvSpPr>
        <p:spPr>
          <a:xfrm>
            <a:off x="0" y="643467"/>
            <a:ext cx="12192000" cy="744836"/>
          </a:xfrm>
          <a:prstGeom prst="rect">
            <a:avLst/>
          </a:prstGeom>
          <a:solidFill>
            <a:schemeClr val="tx1">
              <a:lumMod val="95000"/>
              <a:lumOff val="5000"/>
            </a:schemeClr>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200" dirty="0">
                <a:solidFill>
                  <a:schemeClr val="bg1"/>
                </a:solidFill>
                <a:ea typeface="+mj-lt"/>
                <a:cs typeface="+mj-lt"/>
              </a:rPr>
              <a:t>PROCEDIMIENTO ALMACENADO</a:t>
            </a:r>
            <a:endParaRPr lang="es-ES" dirty="0">
              <a:solidFill>
                <a:schemeClr val="bg1"/>
              </a:solidFill>
            </a:endParaRPr>
          </a:p>
        </p:txBody>
      </p:sp>
      <p:sp>
        <p:nvSpPr>
          <p:cNvPr id="4" name="CuadroTexto 3">
            <a:extLst>
              <a:ext uri="{FF2B5EF4-FFF2-40B4-BE49-F238E27FC236}">
                <a16:creationId xmlns:a16="http://schemas.microsoft.com/office/drawing/2014/main" id="{7D396574-05A9-4E19-B2D1-F00B76D1FA83}"/>
              </a:ext>
            </a:extLst>
          </p:cNvPr>
          <p:cNvSpPr txBox="1"/>
          <p:nvPr/>
        </p:nvSpPr>
        <p:spPr>
          <a:xfrm>
            <a:off x="662151" y="1431073"/>
            <a:ext cx="9900102" cy="671915"/>
          </a:xfrm>
          <a:prstGeom prst="rect">
            <a:avLst/>
          </a:prstGeom>
          <a:noFill/>
        </p:spPr>
        <p:txBody>
          <a:bodyPr wrap="square" rtlCol="0">
            <a:spAutoFit/>
          </a:bodyPr>
          <a:lstStyle/>
          <a:p>
            <a:pPr marL="342900" lvl="0" indent="-342900">
              <a:lnSpc>
                <a:spcPct val="107000"/>
              </a:lnSpc>
              <a:spcAft>
                <a:spcPts val="800"/>
              </a:spcAft>
              <a:buFont typeface="Symbol" panose="05050102010706020507" pitchFamily="18" charset="2"/>
              <a:buChar char=""/>
            </a:pPr>
            <a:r>
              <a:rPr lang="es-MX" dirty="0">
                <a:solidFill>
                  <a:srgbClr val="222222"/>
                </a:solidFill>
                <a:ea typeface="Calibri" panose="020F0502020204030204" pitchFamily="34" charset="0"/>
                <a:cs typeface="Times New Roman" panose="02020603050405020304" pitchFamily="18" charset="0"/>
              </a:rPr>
              <a:t>I</a:t>
            </a:r>
            <a:r>
              <a:rPr lang="es-MX" sz="1800" dirty="0">
                <a:solidFill>
                  <a:srgbClr val="222222"/>
                </a:solidFill>
                <a:effectLst/>
                <a:ea typeface="Calibri" panose="020F0502020204030204" pitchFamily="34" charset="0"/>
                <a:cs typeface="Times New Roman" panose="02020603050405020304" pitchFamily="18" charset="0"/>
              </a:rPr>
              <a:t>ngresar representante del puerto mostrar fechas en las que ha entrado los distintos  barcos que han entrado al puerto con la cantidad de toneladas ingresadas. </a:t>
            </a:r>
            <a:endParaRPr lang="es-ES" sz="1800" dirty="0">
              <a:effectLst/>
              <a:ea typeface="Calibri" panose="020F0502020204030204" pitchFamily="34" charset="0"/>
              <a:cs typeface="Times New Roman" panose="02020603050405020304" pitchFamily="18" charset="0"/>
            </a:endParaRPr>
          </a:p>
        </p:txBody>
      </p:sp>
      <p:pic>
        <p:nvPicPr>
          <p:cNvPr id="6" name="Imagen 5" descr="Texto, Aplicación&#10;&#10;Descripción generada automáticamente">
            <a:extLst>
              <a:ext uri="{FF2B5EF4-FFF2-40B4-BE49-F238E27FC236}">
                <a16:creationId xmlns:a16="http://schemas.microsoft.com/office/drawing/2014/main" id="{E9704EAF-3F41-405A-8130-1697861B2D5F}"/>
              </a:ext>
            </a:extLst>
          </p:cNvPr>
          <p:cNvPicPr>
            <a:picLocks noChangeAspect="1"/>
          </p:cNvPicPr>
          <p:nvPr/>
        </p:nvPicPr>
        <p:blipFill>
          <a:blip r:embed="rId3"/>
          <a:stretch>
            <a:fillRect/>
          </a:stretch>
        </p:blipFill>
        <p:spPr>
          <a:xfrm>
            <a:off x="662151" y="2308207"/>
            <a:ext cx="10441434" cy="3906325"/>
          </a:xfrm>
          <a:prstGeom prst="rect">
            <a:avLst/>
          </a:prstGeom>
        </p:spPr>
      </p:pic>
    </p:spTree>
    <p:extLst>
      <p:ext uri="{BB962C8B-B14F-4D97-AF65-F5344CB8AC3E}">
        <p14:creationId xmlns:p14="http://schemas.microsoft.com/office/powerpoint/2010/main" val="16323721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hlinkClick r:id="rId2" action="ppaction://hlinksldjump"/>
            <a:extLst>
              <a:ext uri="{FF2B5EF4-FFF2-40B4-BE49-F238E27FC236}">
                <a16:creationId xmlns:a16="http://schemas.microsoft.com/office/drawing/2014/main" id="{37A61474-C6B5-4A6F-AE06-E74854E8C413}"/>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Índice</a:t>
            </a:r>
          </a:p>
        </p:txBody>
      </p:sp>
      <p:sp>
        <p:nvSpPr>
          <p:cNvPr id="3" name="Título 1">
            <a:extLst>
              <a:ext uri="{FF2B5EF4-FFF2-40B4-BE49-F238E27FC236}">
                <a16:creationId xmlns:a16="http://schemas.microsoft.com/office/drawing/2014/main" id="{1F58C62A-DB2A-4926-A03F-F97ACC1B28FE}"/>
              </a:ext>
            </a:extLst>
          </p:cNvPr>
          <p:cNvSpPr txBox="1">
            <a:spLocks/>
          </p:cNvSpPr>
          <p:nvPr/>
        </p:nvSpPr>
        <p:spPr>
          <a:xfrm>
            <a:off x="0" y="643467"/>
            <a:ext cx="12192000" cy="744836"/>
          </a:xfrm>
          <a:prstGeom prst="rect">
            <a:avLst/>
          </a:prstGeom>
          <a:solidFill>
            <a:schemeClr val="tx1">
              <a:lumMod val="95000"/>
              <a:lumOff val="5000"/>
            </a:schemeClr>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200" dirty="0">
                <a:solidFill>
                  <a:schemeClr val="bg1"/>
                </a:solidFill>
                <a:ea typeface="+mj-lt"/>
                <a:cs typeface="+mj-lt"/>
              </a:rPr>
              <a:t>PROCEDIMIENTO ALMACENADO</a:t>
            </a:r>
            <a:endParaRPr lang="es-ES" dirty="0">
              <a:solidFill>
                <a:schemeClr val="bg1"/>
              </a:solidFill>
            </a:endParaRPr>
          </a:p>
        </p:txBody>
      </p:sp>
      <p:sp>
        <p:nvSpPr>
          <p:cNvPr id="4" name="CuadroTexto 3">
            <a:extLst>
              <a:ext uri="{FF2B5EF4-FFF2-40B4-BE49-F238E27FC236}">
                <a16:creationId xmlns:a16="http://schemas.microsoft.com/office/drawing/2014/main" id="{7D396574-05A9-4E19-B2D1-F00B76D1FA83}"/>
              </a:ext>
            </a:extLst>
          </p:cNvPr>
          <p:cNvSpPr txBox="1"/>
          <p:nvPr/>
        </p:nvSpPr>
        <p:spPr>
          <a:xfrm>
            <a:off x="662151" y="1431073"/>
            <a:ext cx="9900102" cy="671915"/>
          </a:xfrm>
          <a:prstGeom prst="rect">
            <a:avLst/>
          </a:prstGeom>
          <a:noFill/>
        </p:spPr>
        <p:txBody>
          <a:bodyPr wrap="square" rtlCol="0">
            <a:spAutoFit/>
          </a:bodyPr>
          <a:lstStyle/>
          <a:p>
            <a:pPr marL="342900" lvl="0" indent="-342900">
              <a:lnSpc>
                <a:spcPct val="107000"/>
              </a:lnSpc>
              <a:spcAft>
                <a:spcPts val="800"/>
              </a:spcAft>
              <a:buFont typeface="Symbol" panose="05050102010706020507" pitchFamily="18" charset="2"/>
              <a:buChar char=""/>
            </a:pPr>
            <a:r>
              <a:rPr lang="es-MX" dirty="0">
                <a:solidFill>
                  <a:srgbClr val="222222"/>
                </a:solidFill>
                <a:ea typeface="Calibri" panose="020F0502020204030204" pitchFamily="34" charset="0"/>
                <a:cs typeface="Times New Roman" panose="02020603050405020304" pitchFamily="18" charset="0"/>
              </a:rPr>
              <a:t>I</a:t>
            </a:r>
            <a:r>
              <a:rPr lang="es-MX" sz="1800" dirty="0">
                <a:solidFill>
                  <a:srgbClr val="222222"/>
                </a:solidFill>
                <a:effectLst/>
                <a:ea typeface="Calibri" panose="020F0502020204030204" pitchFamily="34" charset="0"/>
                <a:cs typeface="Times New Roman" panose="02020603050405020304" pitchFamily="18" charset="0"/>
              </a:rPr>
              <a:t>ngresar representante del puerto mostrar fechas en las que ha entrado los distintos  barcos que han entrado al puerto con la cantidad de toneladas ingresadas. </a:t>
            </a:r>
            <a:endParaRPr lang="es-ES" sz="1800" dirty="0">
              <a:effectLst/>
              <a:ea typeface="Calibri" panose="020F0502020204030204" pitchFamily="34" charset="0"/>
              <a:cs typeface="Times New Roman" panose="02020603050405020304" pitchFamily="18" charset="0"/>
            </a:endParaRPr>
          </a:p>
        </p:txBody>
      </p:sp>
      <p:pic>
        <p:nvPicPr>
          <p:cNvPr id="7" name="Imagen 6" descr="Interfaz de usuario gráfica, Texto&#10;&#10;Descripción generada automáticamente">
            <a:extLst>
              <a:ext uri="{FF2B5EF4-FFF2-40B4-BE49-F238E27FC236}">
                <a16:creationId xmlns:a16="http://schemas.microsoft.com/office/drawing/2014/main" id="{6A3B4E7D-5796-4B5F-B853-18F6673882FA}"/>
              </a:ext>
            </a:extLst>
          </p:cNvPr>
          <p:cNvPicPr>
            <a:picLocks noChangeAspect="1"/>
          </p:cNvPicPr>
          <p:nvPr/>
        </p:nvPicPr>
        <p:blipFill>
          <a:blip r:embed="rId3"/>
          <a:stretch>
            <a:fillRect/>
          </a:stretch>
        </p:blipFill>
        <p:spPr>
          <a:xfrm>
            <a:off x="823665" y="2285502"/>
            <a:ext cx="6677383" cy="3468185"/>
          </a:xfrm>
          <a:prstGeom prst="rect">
            <a:avLst/>
          </a:prstGeom>
        </p:spPr>
      </p:pic>
      <p:pic>
        <p:nvPicPr>
          <p:cNvPr id="9" name="Imagen 8">
            <a:extLst>
              <a:ext uri="{FF2B5EF4-FFF2-40B4-BE49-F238E27FC236}">
                <a16:creationId xmlns:a16="http://schemas.microsoft.com/office/drawing/2014/main" id="{A664CB9A-F40E-44C6-8E8E-D0D433A7071D}"/>
              </a:ext>
            </a:extLst>
          </p:cNvPr>
          <p:cNvPicPr>
            <a:picLocks noChangeAspect="1"/>
          </p:cNvPicPr>
          <p:nvPr/>
        </p:nvPicPr>
        <p:blipFill>
          <a:blip r:embed="rId4"/>
          <a:stretch>
            <a:fillRect/>
          </a:stretch>
        </p:blipFill>
        <p:spPr>
          <a:xfrm>
            <a:off x="2242632" y="6090844"/>
            <a:ext cx="5579005" cy="573542"/>
          </a:xfrm>
          <a:prstGeom prst="rect">
            <a:avLst/>
          </a:prstGeom>
        </p:spPr>
      </p:pic>
      <p:pic>
        <p:nvPicPr>
          <p:cNvPr id="11" name="Imagen 10" descr="Tabla&#10;&#10;Descripción generada automáticamente">
            <a:extLst>
              <a:ext uri="{FF2B5EF4-FFF2-40B4-BE49-F238E27FC236}">
                <a16:creationId xmlns:a16="http://schemas.microsoft.com/office/drawing/2014/main" id="{D32741EF-7650-4BC5-97FB-648D91B1546E}"/>
              </a:ext>
            </a:extLst>
          </p:cNvPr>
          <p:cNvPicPr>
            <a:picLocks noChangeAspect="1"/>
          </p:cNvPicPr>
          <p:nvPr/>
        </p:nvPicPr>
        <p:blipFill>
          <a:blip r:embed="rId5"/>
          <a:stretch>
            <a:fillRect/>
          </a:stretch>
        </p:blipFill>
        <p:spPr>
          <a:xfrm>
            <a:off x="7275192" y="2622659"/>
            <a:ext cx="4779683" cy="3468185"/>
          </a:xfrm>
          <a:prstGeom prst="rect">
            <a:avLst/>
          </a:prstGeom>
        </p:spPr>
      </p:pic>
    </p:spTree>
    <p:extLst>
      <p:ext uri="{BB962C8B-B14F-4D97-AF65-F5344CB8AC3E}">
        <p14:creationId xmlns:p14="http://schemas.microsoft.com/office/powerpoint/2010/main" val="18983954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hlinkClick r:id="rId2" action="ppaction://hlinksldjump"/>
            <a:extLst>
              <a:ext uri="{FF2B5EF4-FFF2-40B4-BE49-F238E27FC236}">
                <a16:creationId xmlns:a16="http://schemas.microsoft.com/office/drawing/2014/main" id="{37A61474-C6B5-4A6F-AE06-E74854E8C413}"/>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Índice</a:t>
            </a:r>
          </a:p>
        </p:txBody>
      </p:sp>
      <p:sp>
        <p:nvSpPr>
          <p:cNvPr id="3" name="Título 1">
            <a:extLst>
              <a:ext uri="{FF2B5EF4-FFF2-40B4-BE49-F238E27FC236}">
                <a16:creationId xmlns:a16="http://schemas.microsoft.com/office/drawing/2014/main" id="{1F58C62A-DB2A-4926-A03F-F97ACC1B28FE}"/>
              </a:ext>
            </a:extLst>
          </p:cNvPr>
          <p:cNvSpPr txBox="1">
            <a:spLocks/>
          </p:cNvSpPr>
          <p:nvPr/>
        </p:nvSpPr>
        <p:spPr>
          <a:xfrm>
            <a:off x="0" y="643467"/>
            <a:ext cx="12192000" cy="744836"/>
          </a:xfrm>
          <a:prstGeom prst="rect">
            <a:avLst/>
          </a:prstGeom>
          <a:solidFill>
            <a:schemeClr val="tx1">
              <a:lumMod val="95000"/>
              <a:lumOff val="5000"/>
            </a:schemeClr>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200" dirty="0">
                <a:solidFill>
                  <a:schemeClr val="bg1"/>
                </a:solidFill>
                <a:ea typeface="+mj-lt"/>
                <a:cs typeface="+mj-lt"/>
              </a:rPr>
              <a:t>CURSOR</a:t>
            </a:r>
            <a:endParaRPr lang="es-ES" dirty="0">
              <a:solidFill>
                <a:schemeClr val="bg1"/>
              </a:solidFill>
            </a:endParaRPr>
          </a:p>
        </p:txBody>
      </p:sp>
      <p:sp>
        <p:nvSpPr>
          <p:cNvPr id="4" name="CuadroTexto 3">
            <a:extLst>
              <a:ext uri="{FF2B5EF4-FFF2-40B4-BE49-F238E27FC236}">
                <a16:creationId xmlns:a16="http://schemas.microsoft.com/office/drawing/2014/main" id="{7D396574-05A9-4E19-B2D1-F00B76D1FA83}"/>
              </a:ext>
            </a:extLst>
          </p:cNvPr>
          <p:cNvSpPr txBox="1"/>
          <p:nvPr/>
        </p:nvSpPr>
        <p:spPr>
          <a:xfrm>
            <a:off x="662151" y="1431073"/>
            <a:ext cx="9900102" cy="671915"/>
          </a:xfrm>
          <a:prstGeom prst="rect">
            <a:avLst/>
          </a:prstGeom>
          <a:noFill/>
        </p:spPr>
        <p:txBody>
          <a:bodyPr wrap="square" rtlCol="0">
            <a:spAutoFit/>
          </a:bodyPr>
          <a:lstStyle/>
          <a:p>
            <a:pPr marL="342900" lvl="0" indent="-342900">
              <a:lnSpc>
                <a:spcPct val="107000"/>
              </a:lnSpc>
              <a:spcAft>
                <a:spcPts val="800"/>
              </a:spcAft>
              <a:buFont typeface="Symbol" panose="05050102010706020507" pitchFamily="18" charset="2"/>
              <a:buChar char=""/>
            </a:pPr>
            <a:r>
              <a:rPr lang="es-MX" sz="1800" dirty="0">
                <a:solidFill>
                  <a:srgbClr val="222222"/>
                </a:solidFill>
                <a:effectLst/>
                <a:ea typeface="Calibri" panose="020F0502020204030204" pitchFamily="34" charset="0"/>
                <a:cs typeface="Times New Roman" panose="02020603050405020304" pitchFamily="18" charset="0"/>
              </a:rPr>
              <a:t>Mostrar los datos por año y por bandera la cantidad de tonelas ingresadas de una especie y el cobro por el servicio </a:t>
            </a:r>
            <a:endParaRPr lang="es-ES" sz="1800" dirty="0">
              <a:effectLst/>
              <a:ea typeface="Calibri" panose="020F0502020204030204" pitchFamily="34" charset="0"/>
              <a:cs typeface="Times New Roman" panose="02020603050405020304" pitchFamily="18" charset="0"/>
            </a:endParaRPr>
          </a:p>
        </p:txBody>
      </p:sp>
      <p:pic>
        <p:nvPicPr>
          <p:cNvPr id="9" name="Imagen 8" descr="Texto&#10;&#10;Descripción generada automáticamente">
            <a:extLst>
              <a:ext uri="{FF2B5EF4-FFF2-40B4-BE49-F238E27FC236}">
                <a16:creationId xmlns:a16="http://schemas.microsoft.com/office/drawing/2014/main" id="{85D1853B-1240-40A8-ACF2-65C86932CBA2}"/>
              </a:ext>
            </a:extLst>
          </p:cNvPr>
          <p:cNvPicPr>
            <a:picLocks noChangeAspect="1"/>
          </p:cNvPicPr>
          <p:nvPr/>
        </p:nvPicPr>
        <p:blipFill rotWithShape="1">
          <a:blip r:embed="rId3"/>
          <a:srcRect b="2244"/>
          <a:stretch/>
        </p:blipFill>
        <p:spPr>
          <a:xfrm>
            <a:off x="1236904" y="2473051"/>
            <a:ext cx="9718191" cy="3726009"/>
          </a:xfrm>
          <a:prstGeom prst="rect">
            <a:avLst/>
          </a:prstGeom>
        </p:spPr>
      </p:pic>
    </p:spTree>
    <p:extLst>
      <p:ext uri="{BB962C8B-B14F-4D97-AF65-F5344CB8AC3E}">
        <p14:creationId xmlns:p14="http://schemas.microsoft.com/office/powerpoint/2010/main" val="29559731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hlinkClick r:id="rId2" action="ppaction://hlinksldjump"/>
            <a:extLst>
              <a:ext uri="{FF2B5EF4-FFF2-40B4-BE49-F238E27FC236}">
                <a16:creationId xmlns:a16="http://schemas.microsoft.com/office/drawing/2014/main" id="{37A61474-C6B5-4A6F-AE06-E74854E8C413}"/>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Índice</a:t>
            </a:r>
          </a:p>
        </p:txBody>
      </p:sp>
      <p:sp>
        <p:nvSpPr>
          <p:cNvPr id="3" name="Título 1">
            <a:extLst>
              <a:ext uri="{FF2B5EF4-FFF2-40B4-BE49-F238E27FC236}">
                <a16:creationId xmlns:a16="http://schemas.microsoft.com/office/drawing/2014/main" id="{1F58C62A-DB2A-4926-A03F-F97ACC1B28FE}"/>
              </a:ext>
            </a:extLst>
          </p:cNvPr>
          <p:cNvSpPr txBox="1">
            <a:spLocks/>
          </p:cNvSpPr>
          <p:nvPr/>
        </p:nvSpPr>
        <p:spPr>
          <a:xfrm>
            <a:off x="0" y="643467"/>
            <a:ext cx="12192000" cy="744836"/>
          </a:xfrm>
          <a:prstGeom prst="rect">
            <a:avLst/>
          </a:prstGeom>
          <a:solidFill>
            <a:schemeClr val="tx1">
              <a:lumMod val="95000"/>
              <a:lumOff val="5000"/>
            </a:schemeClr>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200" dirty="0">
                <a:solidFill>
                  <a:schemeClr val="bg1"/>
                </a:solidFill>
                <a:ea typeface="+mj-lt"/>
                <a:cs typeface="+mj-lt"/>
              </a:rPr>
              <a:t>CURSOR</a:t>
            </a:r>
            <a:endParaRPr lang="es-ES" dirty="0">
              <a:solidFill>
                <a:schemeClr val="bg1"/>
              </a:solidFill>
            </a:endParaRPr>
          </a:p>
        </p:txBody>
      </p:sp>
      <p:sp>
        <p:nvSpPr>
          <p:cNvPr id="4" name="CuadroTexto 3">
            <a:extLst>
              <a:ext uri="{FF2B5EF4-FFF2-40B4-BE49-F238E27FC236}">
                <a16:creationId xmlns:a16="http://schemas.microsoft.com/office/drawing/2014/main" id="{7D396574-05A9-4E19-B2D1-F00B76D1FA83}"/>
              </a:ext>
            </a:extLst>
          </p:cNvPr>
          <p:cNvSpPr txBox="1"/>
          <p:nvPr/>
        </p:nvSpPr>
        <p:spPr>
          <a:xfrm>
            <a:off x="662151" y="1431073"/>
            <a:ext cx="9900102" cy="671915"/>
          </a:xfrm>
          <a:prstGeom prst="rect">
            <a:avLst/>
          </a:prstGeom>
          <a:noFill/>
        </p:spPr>
        <p:txBody>
          <a:bodyPr wrap="square" rtlCol="0">
            <a:spAutoFit/>
          </a:bodyPr>
          <a:lstStyle/>
          <a:p>
            <a:pPr marL="342900" lvl="0" indent="-342900">
              <a:lnSpc>
                <a:spcPct val="107000"/>
              </a:lnSpc>
              <a:spcAft>
                <a:spcPts val="800"/>
              </a:spcAft>
              <a:buFont typeface="Symbol" panose="05050102010706020507" pitchFamily="18" charset="2"/>
              <a:buChar char=""/>
            </a:pPr>
            <a:r>
              <a:rPr lang="es-MX" sz="1800" dirty="0">
                <a:solidFill>
                  <a:srgbClr val="222222"/>
                </a:solidFill>
                <a:effectLst/>
                <a:ea typeface="Calibri" panose="020F0502020204030204" pitchFamily="34" charset="0"/>
                <a:cs typeface="Times New Roman" panose="02020603050405020304" pitchFamily="18" charset="0"/>
              </a:rPr>
              <a:t>Mostrar los datos por año y por bandera la cantidad de tonelas ingresadas de una especie y el cobro por el servicio </a:t>
            </a:r>
            <a:endParaRPr lang="es-ES" sz="1800" dirty="0">
              <a:effectLst/>
              <a:ea typeface="Calibri" panose="020F0502020204030204" pitchFamily="34" charset="0"/>
              <a:cs typeface="Times New Roman" panose="02020603050405020304" pitchFamily="18" charset="0"/>
            </a:endParaRPr>
          </a:p>
        </p:txBody>
      </p:sp>
      <p:pic>
        <p:nvPicPr>
          <p:cNvPr id="6" name="Imagen 5" descr="Interfaz de usuario gráfica, Texto, Aplicación, Correo electrónico&#10;&#10;Descripción generada automáticamente">
            <a:extLst>
              <a:ext uri="{FF2B5EF4-FFF2-40B4-BE49-F238E27FC236}">
                <a16:creationId xmlns:a16="http://schemas.microsoft.com/office/drawing/2014/main" id="{5AFD8E2C-0DE7-47E7-8B33-7715C2786940}"/>
              </a:ext>
            </a:extLst>
          </p:cNvPr>
          <p:cNvPicPr>
            <a:picLocks noChangeAspect="1"/>
          </p:cNvPicPr>
          <p:nvPr/>
        </p:nvPicPr>
        <p:blipFill>
          <a:blip r:embed="rId3"/>
          <a:stretch>
            <a:fillRect/>
          </a:stretch>
        </p:blipFill>
        <p:spPr>
          <a:xfrm>
            <a:off x="1134030" y="2380870"/>
            <a:ext cx="7754953" cy="3833663"/>
          </a:xfrm>
          <a:prstGeom prst="rect">
            <a:avLst/>
          </a:prstGeom>
        </p:spPr>
      </p:pic>
      <p:pic>
        <p:nvPicPr>
          <p:cNvPr id="8" name="Imagen 7" descr="Texto&#10;&#10;Descripción generada automáticamente">
            <a:extLst>
              <a:ext uri="{FF2B5EF4-FFF2-40B4-BE49-F238E27FC236}">
                <a16:creationId xmlns:a16="http://schemas.microsoft.com/office/drawing/2014/main" id="{47168139-4B32-4CE8-AF9F-87C60C4C3203}"/>
              </a:ext>
            </a:extLst>
          </p:cNvPr>
          <p:cNvPicPr>
            <a:picLocks noChangeAspect="1"/>
          </p:cNvPicPr>
          <p:nvPr/>
        </p:nvPicPr>
        <p:blipFill rotWithShape="1">
          <a:blip r:embed="rId4"/>
          <a:srcRect b="16457"/>
          <a:stretch/>
        </p:blipFill>
        <p:spPr>
          <a:xfrm>
            <a:off x="6675608" y="2102988"/>
            <a:ext cx="4426749" cy="2609255"/>
          </a:xfrm>
          <a:prstGeom prst="rect">
            <a:avLst/>
          </a:prstGeom>
        </p:spPr>
      </p:pic>
    </p:spTree>
    <p:extLst>
      <p:ext uri="{BB962C8B-B14F-4D97-AF65-F5344CB8AC3E}">
        <p14:creationId xmlns:p14="http://schemas.microsoft.com/office/powerpoint/2010/main" val="3027550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556532" y="643467"/>
            <a:ext cx="11210925" cy="744836"/>
          </a:xfrm>
        </p:spPr>
        <p:txBody>
          <a:bodyPr>
            <a:normAutofit/>
          </a:bodyPr>
          <a:lstStyle/>
          <a:p>
            <a:pPr algn="ctr"/>
            <a:r>
              <a:rPr lang="es-ES" sz="3200" dirty="0">
                <a:solidFill>
                  <a:schemeClr val="bg1"/>
                </a:solidFill>
                <a:ea typeface="+mj-lt"/>
                <a:cs typeface="+mj-lt"/>
              </a:rPr>
              <a:t>Universo del discurso</a:t>
            </a: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Índice</a:t>
            </a:r>
          </a:p>
        </p:txBody>
      </p:sp>
      <p:sp>
        <p:nvSpPr>
          <p:cNvPr id="3" name="CuadroTexto 2">
            <a:extLst>
              <a:ext uri="{FF2B5EF4-FFF2-40B4-BE49-F238E27FC236}">
                <a16:creationId xmlns:a16="http://schemas.microsoft.com/office/drawing/2014/main" id="{8D134432-F541-443C-B9AA-9A49AEFC59F6}"/>
              </a:ext>
            </a:extLst>
          </p:cNvPr>
          <p:cNvSpPr txBox="1"/>
          <p:nvPr/>
        </p:nvSpPr>
        <p:spPr>
          <a:xfrm>
            <a:off x="358219" y="1396588"/>
            <a:ext cx="11210925" cy="6167586"/>
          </a:xfrm>
          <a:prstGeom prst="rect">
            <a:avLst/>
          </a:prstGeom>
          <a:noFill/>
        </p:spPr>
        <p:txBody>
          <a:bodyPr wrap="square" rtlCol="0">
            <a:spAutoFit/>
          </a:bodyPr>
          <a:lstStyle/>
          <a:p>
            <a:pPr>
              <a:lnSpc>
                <a:spcPct val="107000"/>
              </a:lnSpc>
              <a:spcAft>
                <a:spcPts val="800"/>
              </a:spcAft>
            </a:pPr>
            <a:r>
              <a:rPr lang="es-EC" sz="1700" dirty="0">
                <a:effectLst/>
                <a:ea typeface="Calibri" panose="020F0502020204030204" pitchFamily="34" charset="0"/>
                <a:cs typeface="Times New Roman" panose="02020603050405020304" pitchFamily="18" charset="0"/>
              </a:rPr>
              <a:t>El puerto pesquero de Jaramijó desea un sistema para la gestión de sus barcos pesqueros, desarrollar un modelo de datos que cumpla lo siguiente, agregue campos o tablas según su análisis lo requiera siempre y cuando justifique su criterio.</a:t>
            </a:r>
            <a:endParaRPr lang="es-ES" sz="1700" dirty="0">
              <a:effectLst/>
              <a:ea typeface="Calibri" panose="020F0502020204030204" pitchFamily="34" charset="0"/>
              <a:cs typeface="Times New Roman" panose="02020603050405020304" pitchFamily="18" charset="0"/>
            </a:endParaRPr>
          </a:p>
          <a:p>
            <a:pPr>
              <a:lnSpc>
                <a:spcPct val="107000"/>
              </a:lnSpc>
              <a:spcAft>
                <a:spcPts val="800"/>
              </a:spcAft>
            </a:pPr>
            <a:r>
              <a:rPr lang="es-EC" sz="1700" dirty="0">
                <a:effectLst/>
                <a:ea typeface="Calibri" panose="020F0502020204030204" pitchFamily="34" charset="0"/>
                <a:cs typeface="Times New Roman" panose="02020603050405020304" pitchFamily="18" charset="0"/>
              </a:rPr>
              <a:t>Se debe almacenar la información de los barcos pesqueros: código, nombre, características, color, tonelaje, capitán y la bandera que representa la nacionalidad de la embarcación. En cada barco pesqueros abordan tripulantes, estos podrán ser parte de solo una embarcación y estos tripulantes ocupan labores distintas como: capitán, jefe de máquina, cocineros, etc. El sistema debe gestionar la información de cada tripulante: cedula, nombre, dirección, teléfono y correo electrónico y su labor, Estos tripulantes tienen un permiso que cuenta con: el código del permiso, fecha de emisión y una fecha de caducidad, además el sistema debe controlar la </a:t>
            </a:r>
            <a:r>
              <a:rPr lang="es-ES" sz="1700" dirty="0">
                <a:effectLst/>
                <a:ea typeface="Calibri" panose="020F0502020204030204" pitchFamily="34" charset="0"/>
                <a:cs typeface="Times New Roman" panose="02020603050405020304" pitchFamily="18" charset="0"/>
              </a:rPr>
              <a:t>entrada(arribo) y salida (zarpe) de cada uno de sus barcos pesqueros para gestionar información tales como: fecha de salida, fecha de llegada, tonelaje capturado y la observación de la entrada o salida del barco pesquero. El sistema debe contar con un formulario detallando información al momento del arribo de la embarcación al puerto tales como: código del formulario, toneladas, especies, numero de congeladores que han entrado activo al puerto y la empresa o comerciante a quien va dirigida esa pesca. Las pescas realizadas de las embarcaciones de este puerto son especialmente con fines comerciales por lo tanto se debe gestionar la zona de faena para cada embarcación pesquera, ya sea: pesca de altura, pesca de bajura, pesca industrial, pesca artesanal. A cada embarcación se le asigna solo una zona de faena y en estas zonas puede agregarse diferentes embarcaciones de este puerto. El puerto pesquero brinda a las embarcaciones un mantenimiento o servicio el cual va a constar con información como: código o un id del mantenimiento, el tipo de servicio y el costo que se le cobra a cada embarcación por el mantenimiento realizado</a:t>
            </a:r>
            <a:r>
              <a:rPr lang="es-ES" sz="1700" dirty="0">
                <a:ea typeface="Calibri" panose="020F0502020204030204" pitchFamily="34" charset="0"/>
                <a:cs typeface="Times New Roman" panose="02020603050405020304" pitchFamily="18" charset="0"/>
              </a:rPr>
              <a:t>, Además el puerto emite facturas a los barcos de los costos que tienen que pagar  por haber ocupado los servicios del puerto artesanal.</a:t>
            </a:r>
            <a:endParaRPr lang="es-ES" sz="1700" dirty="0">
              <a:effectLs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a:p>
            <a:endParaRPr lang="es-ES" dirty="0"/>
          </a:p>
        </p:txBody>
      </p:sp>
    </p:spTree>
    <p:extLst>
      <p:ext uri="{BB962C8B-B14F-4D97-AF65-F5344CB8AC3E}">
        <p14:creationId xmlns:p14="http://schemas.microsoft.com/office/powerpoint/2010/main" val="35177505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hlinkClick r:id="rId2" action="ppaction://hlinksldjump"/>
            <a:extLst>
              <a:ext uri="{FF2B5EF4-FFF2-40B4-BE49-F238E27FC236}">
                <a16:creationId xmlns:a16="http://schemas.microsoft.com/office/drawing/2014/main" id="{37A61474-C6B5-4A6F-AE06-E74854E8C413}"/>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Índice</a:t>
            </a:r>
          </a:p>
        </p:txBody>
      </p:sp>
      <p:sp>
        <p:nvSpPr>
          <p:cNvPr id="3" name="Título 1">
            <a:extLst>
              <a:ext uri="{FF2B5EF4-FFF2-40B4-BE49-F238E27FC236}">
                <a16:creationId xmlns:a16="http://schemas.microsoft.com/office/drawing/2014/main" id="{1F58C62A-DB2A-4926-A03F-F97ACC1B28FE}"/>
              </a:ext>
            </a:extLst>
          </p:cNvPr>
          <p:cNvSpPr txBox="1">
            <a:spLocks/>
          </p:cNvSpPr>
          <p:nvPr/>
        </p:nvSpPr>
        <p:spPr>
          <a:xfrm>
            <a:off x="0" y="643467"/>
            <a:ext cx="12192000" cy="744836"/>
          </a:xfrm>
          <a:prstGeom prst="rect">
            <a:avLst/>
          </a:prstGeom>
          <a:solidFill>
            <a:schemeClr val="tx1">
              <a:lumMod val="95000"/>
              <a:lumOff val="5000"/>
            </a:schemeClr>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200" dirty="0">
                <a:solidFill>
                  <a:schemeClr val="bg1"/>
                </a:solidFill>
                <a:ea typeface="+mj-lt"/>
                <a:cs typeface="+mj-lt"/>
              </a:rPr>
              <a:t>TRIGGER</a:t>
            </a:r>
            <a:endParaRPr lang="es-ES" dirty="0">
              <a:solidFill>
                <a:schemeClr val="bg1"/>
              </a:solidFill>
            </a:endParaRPr>
          </a:p>
        </p:txBody>
      </p:sp>
      <p:sp>
        <p:nvSpPr>
          <p:cNvPr id="4" name="CuadroTexto 3">
            <a:extLst>
              <a:ext uri="{FF2B5EF4-FFF2-40B4-BE49-F238E27FC236}">
                <a16:creationId xmlns:a16="http://schemas.microsoft.com/office/drawing/2014/main" id="{7D396574-05A9-4E19-B2D1-F00B76D1FA83}"/>
              </a:ext>
            </a:extLst>
          </p:cNvPr>
          <p:cNvSpPr txBox="1"/>
          <p:nvPr/>
        </p:nvSpPr>
        <p:spPr>
          <a:xfrm>
            <a:off x="662151" y="1431073"/>
            <a:ext cx="9900102" cy="671915"/>
          </a:xfrm>
          <a:prstGeom prst="rect">
            <a:avLst/>
          </a:prstGeom>
          <a:noFill/>
        </p:spPr>
        <p:txBody>
          <a:bodyPr wrap="square" rtlCol="0">
            <a:spAutoFit/>
          </a:bodyPr>
          <a:lstStyle/>
          <a:p>
            <a:pPr marL="342900" lvl="0" indent="-342900">
              <a:lnSpc>
                <a:spcPct val="107000"/>
              </a:lnSpc>
              <a:spcAft>
                <a:spcPts val="800"/>
              </a:spcAft>
              <a:buFont typeface="Symbol" panose="05050102010706020507" pitchFamily="18" charset="2"/>
              <a:buChar char=""/>
            </a:pPr>
            <a:r>
              <a:rPr lang="es-MX" sz="1800" dirty="0">
                <a:solidFill>
                  <a:srgbClr val="222222"/>
                </a:solidFill>
                <a:effectLst/>
                <a:ea typeface="Calibri" panose="020F0502020204030204" pitchFamily="34" charset="0"/>
                <a:cs typeface="Times New Roman" panose="02020603050405020304" pitchFamily="18" charset="0"/>
              </a:rPr>
              <a:t>Trigger que muestre un mensaje de error cuando se registre una embarcación cuyo permiso de pesca de algún tripulante este caducado no permita insertar el dato</a:t>
            </a:r>
            <a:r>
              <a:rPr lang="es-ES" sz="1800" dirty="0">
                <a:solidFill>
                  <a:srgbClr val="222222"/>
                </a:solidFill>
                <a:effectLst/>
                <a:ea typeface="Calibri" panose="020F0502020204030204" pitchFamily="34" charset="0"/>
                <a:cs typeface="Times New Roman" panose="02020603050405020304" pitchFamily="18" charset="0"/>
              </a:rPr>
              <a:t>.</a:t>
            </a:r>
            <a:endParaRPr lang="es-ES" sz="1800" dirty="0">
              <a:effectLst/>
              <a:ea typeface="Calibri" panose="020F0502020204030204" pitchFamily="34" charset="0"/>
              <a:cs typeface="Times New Roman" panose="02020603050405020304" pitchFamily="18" charset="0"/>
            </a:endParaRPr>
          </a:p>
        </p:txBody>
      </p:sp>
      <p:pic>
        <p:nvPicPr>
          <p:cNvPr id="7" name="Imagen 6" descr="Interfaz de usuario gráfica, Texto, Aplicación&#10;&#10;Descripción generada automáticamente">
            <a:extLst>
              <a:ext uri="{FF2B5EF4-FFF2-40B4-BE49-F238E27FC236}">
                <a16:creationId xmlns:a16="http://schemas.microsoft.com/office/drawing/2014/main" id="{21D15043-2360-487C-808F-879A3F6D0972}"/>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Lst>
          </a:blip>
          <a:stretch>
            <a:fillRect/>
          </a:stretch>
        </p:blipFill>
        <p:spPr>
          <a:xfrm>
            <a:off x="1339933" y="2145759"/>
            <a:ext cx="9983593" cy="4734586"/>
          </a:xfrm>
          <a:prstGeom prst="rect">
            <a:avLst/>
          </a:prstGeom>
        </p:spPr>
      </p:pic>
    </p:spTree>
    <p:extLst>
      <p:ext uri="{BB962C8B-B14F-4D97-AF65-F5344CB8AC3E}">
        <p14:creationId xmlns:p14="http://schemas.microsoft.com/office/powerpoint/2010/main" val="869765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hlinkClick r:id="rId2" action="ppaction://hlinksldjump"/>
            <a:extLst>
              <a:ext uri="{FF2B5EF4-FFF2-40B4-BE49-F238E27FC236}">
                <a16:creationId xmlns:a16="http://schemas.microsoft.com/office/drawing/2014/main" id="{37A61474-C6B5-4A6F-AE06-E74854E8C413}"/>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Índice</a:t>
            </a:r>
          </a:p>
        </p:txBody>
      </p:sp>
      <p:sp>
        <p:nvSpPr>
          <p:cNvPr id="3" name="Título 1">
            <a:extLst>
              <a:ext uri="{FF2B5EF4-FFF2-40B4-BE49-F238E27FC236}">
                <a16:creationId xmlns:a16="http://schemas.microsoft.com/office/drawing/2014/main" id="{1F58C62A-DB2A-4926-A03F-F97ACC1B28FE}"/>
              </a:ext>
            </a:extLst>
          </p:cNvPr>
          <p:cNvSpPr txBox="1">
            <a:spLocks/>
          </p:cNvSpPr>
          <p:nvPr/>
        </p:nvSpPr>
        <p:spPr>
          <a:xfrm>
            <a:off x="0" y="643467"/>
            <a:ext cx="12192000" cy="744836"/>
          </a:xfrm>
          <a:prstGeom prst="rect">
            <a:avLst/>
          </a:prstGeom>
          <a:solidFill>
            <a:schemeClr val="tx1">
              <a:lumMod val="95000"/>
              <a:lumOff val="5000"/>
            </a:schemeClr>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200" dirty="0">
                <a:solidFill>
                  <a:schemeClr val="bg1"/>
                </a:solidFill>
                <a:ea typeface="+mj-lt"/>
                <a:cs typeface="+mj-lt"/>
              </a:rPr>
              <a:t>TRIGGER</a:t>
            </a:r>
            <a:endParaRPr lang="es-ES" dirty="0">
              <a:solidFill>
                <a:schemeClr val="bg1"/>
              </a:solidFill>
            </a:endParaRPr>
          </a:p>
        </p:txBody>
      </p:sp>
      <p:sp>
        <p:nvSpPr>
          <p:cNvPr id="4" name="CuadroTexto 3">
            <a:extLst>
              <a:ext uri="{FF2B5EF4-FFF2-40B4-BE49-F238E27FC236}">
                <a16:creationId xmlns:a16="http://schemas.microsoft.com/office/drawing/2014/main" id="{7D396574-05A9-4E19-B2D1-F00B76D1FA83}"/>
              </a:ext>
            </a:extLst>
          </p:cNvPr>
          <p:cNvSpPr txBox="1"/>
          <p:nvPr/>
        </p:nvSpPr>
        <p:spPr>
          <a:xfrm>
            <a:off x="662151" y="1431073"/>
            <a:ext cx="9900102" cy="671915"/>
          </a:xfrm>
          <a:prstGeom prst="rect">
            <a:avLst/>
          </a:prstGeom>
          <a:noFill/>
        </p:spPr>
        <p:txBody>
          <a:bodyPr wrap="square" rtlCol="0">
            <a:spAutoFit/>
          </a:bodyPr>
          <a:lstStyle/>
          <a:p>
            <a:pPr marL="342900" lvl="0" indent="-342900">
              <a:lnSpc>
                <a:spcPct val="107000"/>
              </a:lnSpc>
              <a:spcAft>
                <a:spcPts val="800"/>
              </a:spcAft>
              <a:buFont typeface="Symbol" panose="05050102010706020507" pitchFamily="18" charset="2"/>
              <a:buChar char=""/>
            </a:pPr>
            <a:r>
              <a:rPr lang="es-MX" sz="1800" dirty="0">
                <a:solidFill>
                  <a:srgbClr val="222222"/>
                </a:solidFill>
                <a:effectLst/>
                <a:ea typeface="Calibri" panose="020F0502020204030204" pitchFamily="34" charset="0"/>
                <a:cs typeface="Times New Roman" panose="02020603050405020304" pitchFamily="18" charset="0"/>
              </a:rPr>
              <a:t>Trigger que muestre un mensaje de error cuando se registre una embarcación cuyo permiso de pesca de algún tripulante este caducado no permita insertar el dato</a:t>
            </a:r>
            <a:r>
              <a:rPr lang="es-ES" sz="1800" dirty="0">
                <a:solidFill>
                  <a:srgbClr val="222222"/>
                </a:solidFill>
                <a:effectLst/>
                <a:ea typeface="Calibri" panose="020F0502020204030204" pitchFamily="34" charset="0"/>
                <a:cs typeface="Times New Roman" panose="02020603050405020304" pitchFamily="18" charset="0"/>
              </a:rPr>
              <a:t>.</a:t>
            </a:r>
            <a:endParaRPr lang="es-ES" sz="1800" dirty="0">
              <a:effectLst/>
              <a:ea typeface="Calibri" panose="020F0502020204030204" pitchFamily="34" charset="0"/>
              <a:cs typeface="Times New Roman" panose="02020603050405020304" pitchFamily="18" charset="0"/>
            </a:endParaRPr>
          </a:p>
        </p:txBody>
      </p:sp>
      <p:pic>
        <p:nvPicPr>
          <p:cNvPr id="6" name="Imagen 5" descr="Interfaz de usuario gráfica, Texto, Aplicación&#10;&#10;Descripción generada automáticamente">
            <a:extLst>
              <a:ext uri="{FF2B5EF4-FFF2-40B4-BE49-F238E27FC236}">
                <a16:creationId xmlns:a16="http://schemas.microsoft.com/office/drawing/2014/main" id="{ABC889E2-F525-400B-8332-6CCEE2FB46AC}"/>
              </a:ext>
            </a:extLst>
          </p:cNvPr>
          <p:cNvPicPr>
            <a:picLocks noChangeAspect="1"/>
          </p:cNvPicPr>
          <p:nvPr/>
        </p:nvPicPr>
        <p:blipFill>
          <a:blip r:embed="rId3"/>
          <a:stretch>
            <a:fillRect/>
          </a:stretch>
        </p:blipFill>
        <p:spPr>
          <a:xfrm>
            <a:off x="2647990" y="2504002"/>
            <a:ext cx="5928424" cy="1158737"/>
          </a:xfrm>
          <a:prstGeom prst="rect">
            <a:avLst/>
          </a:prstGeom>
        </p:spPr>
      </p:pic>
      <p:pic>
        <p:nvPicPr>
          <p:cNvPr id="9" name="Imagen 8" descr="Interfaz de usuario gráfica, Texto, Aplicación, Correo electrónico&#10;&#10;Descripción generada automáticamente">
            <a:extLst>
              <a:ext uri="{FF2B5EF4-FFF2-40B4-BE49-F238E27FC236}">
                <a16:creationId xmlns:a16="http://schemas.microsoft.com/office/drawing/2014/main" id="{AC8F7843-E3EB-42DA-BF71-E023EE9303BA}"/>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81548" y="4165847"/>
            <a:ext cx="11428903" cy="2048686"/>
          </a:xfrm>
          <a:prstGeom prst="rect">
            <a:avLst/>
          </a:prstGeom>
        </p:spPr>
      </p:pic>
    </p:spTree>
    <p:extLst>
      <p:ext uri="{BB962C8B-B14F-4D97-AF65-F5344CB8AC3E}">
        <p14:creationId xmlns:p14="http://schemas.microsoft.com/office/powerpoint/2010/main" val="32966912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hlinkClick r:id="rId2" action="ppaction://hlinksldjump"/>
            <a:extLst>
              <a:ext uri="{FF2B5EF4-FFF2-40B4-BE49-F238E27FC236}">
                <a16:creationId xmlns:a16="http://schemas.microsoft.com/office/drawing/2014/main" id="{37A61474-C6B5-4A6F-AE06-E74854E8C413}"/>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Índice</a:t>
            </a:r>
          </a:p>
        </p:txBody>
      </p:sp>
      <p:sp>
        <p:nvSpPr>
          <p:cNvPr id="3" name="Título 1">
            <a:extLst>
              <a:ext uri="{FF2B5EF4-FFF2-40B4-BE49-F238E27FC236}">
                <a16:creationId xmlns:a16="http://schemas.microsoft.com/office/drawing/2014/main" id="{1F58C62A-DB2A-4926-A03F-F97ACC1B28FE}"/>
              </a:ext>
            </a:extLst>
          </p:cNvPr>
          <p:cNvSpPr txBox="1">
            <a:spLocks/>
          </p:cNvSpPr>
          <p:nvPr/>
        </p:nvSpPr>
        <p:spPr>
          <a:xfrm>
            <a:off x="0" y="643467"/>
            <a:ext cx="12192000" cy="744836"/>
          </a:xfrm>
          <a:prstGeom prst="rect">
            <a:avLst/>
          </a:prstGeom>
          <a:solidFill>
            <a:schemeClr val="tx1">
              <a:lumMod val="95000"/>
              <a:lumOff val="5000"/>
            </a:schemeClr>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200" dirty="0">
                <a:solidFill>
                  <a:schemeClr val="bg1"/>
                </a:solidFill>
                <a:ea typeface="+mj-lt"/>
                <a:cs typeface="+mj-lt"/>
              </a:rPr>
              <a:t>REPORTE</a:t>
            </a:r>
            <a:endParaRPr lang="es-ES" dirty="0">
              <a:solidFill>
                <a:schemeClr val="bg1"/>
              </a:solidFill>
            </a:endParaRPr>
          </a:p>
        </p:txBody>
      </p:sp>
      <p:sp>
        <p:nvSpPr>
          <p:cNvPr id="4" name="CuadroTexto 3">
            <a:extLst>
              <a:ext uri="{FF2B5EF4-FFF2-40B4-BE49-F238E27FC236}">
                <a16:creationId xmlns:a16="http://schemas.microsoft.com/office/drawing/2014/main" id="{7D396574-05A9-4E19-B2D1-F00B76D1FA83}"/>
              </a:ext>
            </a:extLst>
          </p:cNvPr>
          <p:cNvSpPr txBox="1"/>
          <p:nvPr/>
        </p:nvSpPr>
        <p:spPr>
          <a:xfrm>
            <a:off x="605881" y="1565188"/>
            <a:ext cx="9900102" cy="671915"/>
          </a:xfrm>
          <a:prstGeom prst="rect">
            <a:avLst/>
          </a:prstGeom>
          <a:noFill/>
        </p:spPr>
        <p:txBody>
          <a:bodyPr wrap="square" rtlCol="0">
            <a:spAutoFit/>
          </a:bodyPr>
          <a:lstStyle/>
          <a:p>
            <a:pPr marL="342900" lvl="0" indent="-342900">
              <a:lnSpc>
                <a:spcPct val="107000"/>
              </a:lnSpc>
              <a:spcAft>
                <a:spcPts val="800"/>
              </a:spcAft>
              <a:buFont typeface="Symbol" panose="05050102010706020507" pitchFamily="18" charset="2"/>
              <a:buChar char=""/>
            </a:pPr>
            <a:r>
              <a:rPr lang="es-ES" sz="1800" dirty="0">
                <a:solidFill>
                  <a:srgbClr val="222222"/>
                </a:solidFill>
                <a:effectLst/>
                <a:ea typeface="Calibri" panose="020F0502020204030204" pitchFamily="34" charset="0"/>
                <a:cs typeface="Times New Roman" panose="02020603050405020304" pitchFamily="18" charset="0"/>
              </a:rPr>
              <a:t>MOSTRAR UNA GRAFICA DE TORTA DONDE SE MUESTRE LA ESPECIE Y LA CANTIDAD EN PORCENTAJE DE ESPECIES INGRESADAS AL PUERTO.</a:t>
            </a:r>
            <a:endParaRPr lang="es-ES" sz="1800" dirty="0">
              <a:effectLst/>
              <a:ea typeface="Calibri" panose="020F0502020204030204" pitchFamily="34" charset="0"/>
              <a:cs typeface="Times New Roman" panose="02020603050405020304" pitchFamily="18" charset="0"/>
            </a:endParaRPr>
          </a:p>
        </p:txBody>
      </p:sp>
      <p:pic>
        <p:nvPicPr>
          <p:cNvPr id="6" name="Imagen 5" descr="Texto&#10;&#10;Descripción generada automáticamente">
            <a:extLst>
              <a:ext uri="{FF2B5EF4-FFF2-40B4-BE49-F238E27FC236}">
                <a16:creationId xmlns:a16="http://schemas.microsoft.com/office/drawing/2014/main" id="{59255EF1-DA16-418F-895C-21C2E6F41D22}"/>
              </a:ext>
            </a:extLst>
          </p:cNvPr>
          <p:cNvPicPr>
            <a:picLocks noChangeAspect="1"/>
          </p:cNvPicPr>
          <p:nvPr/>
        </p:nvPicPr>
        <p:blipFill>
          <a:blip r:embed="rId3"/>
          <a:stretch>
            <a:fillRect/>
          </a:stretch>
        </p:blipFill>
        <p:spPr>
          <a:xfrm>
            <a:off x="474314" y="2413988"/>
            <a:ext cx="6983503" cy="3800545"/>
          </a:xfrm>
          <a:prstGeom prst="rect">
            <a:avLst/>
          </a:prstGeom>
        </p:spPr>
      </p:pic>
      <p:pic>
        <p:nvPicPr>
          <p:cNvPr id="10" name="Imagen 9" descr="Texto&#10;&#10;Descripción generada automáticamente">
            <a:extLst>
              <a:ext uri="{FF2B5EF4-FFF2-40B4-BE49-F238E27FC236}">
                <a16:creationId xmlns:a16="http://schemas.microsoft.com/office/drawing/2014/main" id="{99BA2CD9-D651-468F-B1DD-0E884804CF9F}"/>
              </a:ext>
            </a:extLst>
          </p:cNvPr>
          <p:cNvPicPr>
            <a:picLocks noChangeAspect="1"/>
          </p:cNvPicPr>
          <p:nvPr/>
        </p:nvPicPr>
        <p:blipFill>
          <a:blip r:embed="rId4"/>
          <a:stretch>
            <a:fillRect/>
          </a:stretch>
        </p:blipFill>
        <p:spPr>
          <a:xfrm>
            <a:off x="6373622" y="2413988"/>
            <a:ext cx="5513461" cy="2878824"/>
          </a:xfrm>
          <a:prstGeom prst="rect">
            <a:avLst/>
          </a:prstGeom>
        </p:spPr>
      </p:pic>
    </p:spTree>
    <p:extLst>
      <p:ext uri="{BB962C8B-B14F-4D97-AF65-F5344CB8AC3E}">
        <p14:creationId xmlns:p14="http://schemas.microsoft.com/office/powerpoint/2010/main" val="4112378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hlinkClick r:id="rId2" action="ppaction://hlinksldjump"/>
            <a:extLst>
              <a:ext uri="{FF2B5EF4-FFF2-40B4-BE49-F238E27FC236}">
                <a16:creationId xmlns:a16="http://schemas.microsoft.com/office/drawing/2014/main" id="{37A61474-C6B5-4A6F-AE06-E74854E8C413}"/>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Índice</a:t>
            </a:r>
          </a:p>
        </p:txBody>
      </p:sp>
      <p:sp>
        <p:nvSpPr>
          <p:cNvPr id="3" name="Título 1">
            <a:extLst>
              <a:ext uri="{FF2B5EF4-FFF2-40B4-BE49-F238E27FC236}">
                <a16:creationId xmlns:a16="http://schemas.microsoft.com/office/drawing/2014/main" id="{1F58C62A-DB2A-4926-A03F-F97ACC1B28FE}"/>
              </a:ext>
            </a:extLst>
          </p:cNvPr>
          <p:cNvSpPr txBox="1">
            <a:spLocks/>
          </p:cNvSpPr>
          <p:nvPr/>
        </p:nvSpPr>
        <p:spPr>
          <a:xfrm>
            <a:off x="0" y="643467"/>
            <a:ext cx="12192000" cy="744836"/>
          </a:xfrm>
          <a:prstGeom prst="rect">
            <a:avLst/>
          </a:prstGeom>
          <a:solidFill>
            <a:schemeClr val="tx1">
              <a:lumMod val="95000"/>
              <a:lumOff val="5000"/>
            </a:schemeClr>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200" dirty="0">
                <a:solidFill>
                  <a:schemeClr val="bg1"/>
                </a:solidFill>
                <a:ea typeface="+mj-lt"/>
                <a:cs typeface="+mj-lt"/>
              </a:rPr>
              <a:t>REPORTE</a:t>
            </a:r>
            <a:endParaRPr lang="es-ES" dirty="0">
              <a:solidFill>
                <a:schemeClr val="bg1"/>
              </a:solidFill>
            </a:endParaRPr>
          </a:p>
        </p:txBody>
      </p:sp>
      <p:sp>
        <p:nvSpPr>
          <p:cNvPr id="4" name="CuadroTexto 3">
            <a:extLst>
              <a:ext uri="{FF2B5EF4-FFF2-40B4-BE49-F238E27FC236}">
                <a16:creationId xmlns:a16="http://schemas.microsoft.com/office/drawing/2014/main" id="{7D396574-05A9-4E19-B2D1-F00B76D1FA83}"/>
              </a:ext>
            </a:extLst>
          </p:cNvPr>
          <p:cNvSpPr txBox="1"/>
          <p:nvPr/>
        </p:nvSpPr>
        <p:spPr>
          <a:xfrm>
            <a:off x="605881" y="1565188"/>
            <a:ext cx="9900102" cy="671915"/>
          </a:xfrm>
          <a:prstGeom prst="rect">
            <a:avLst/>
          </a:prstGeom>
          <a:noFill/>
        </p:spPr>
        <p:txBody>
          <a:bodyPr wrap="square" rtlCol="0">
            <a:spAutoFit/>
          </a:bodyPr>
          <a:lstStyle/>
          <a:p>
            <a:pPr marL="342900" lvl="0" indent="-342900">
              <a:lnSpc>
                <a:spcPct val="107000"/>
              </a:lnSpc>
              <a:spcAft>
                <a:spcPts val="800"/>
              </a:spcAft>
              <a:buFont typeface="Symbol" panose="05050102010706020507" pitchFamily="18" charset="2"/>
              <a:buChar char=""/>
            </a:pPr>
            <a:r>
              <a:rPr lang="es-ES" sz="1800" dirty="0">
                <a:solidFill>
                  <a:srgbClr val="222222"/>
                </a:solidFill>
                <a:effectLst/>
                <a:ea typeface="Calibri" panose="020F0502020204030204" pitchFamily="34" charset="0"/>
                <a:cs typeface="Times New Roman" panose="02020603050405020304" pitchFamily="18" charset="0"/>
              </a:rPr>
              <a:t>MOSTRAR UNA GRAFICA DE TORTA DONDE SE MUESTRE LA ESPECIE Y LA CANTIDAD EN PORCENTAJE DE ESPECIES INGRESADAS AL PUERTO.</a:t>
            </a:r>
            <a:endParaRPr lang="es-ES" sz="1800" dirty="0">
              <a:effectLst/>
              <a:ea typeface="Calibri" panose="020F0502020204030204" pitchFamily="34" charset="0"/>
              <a:cs typeface="Times New Roman" panose="02020603050405020304" pitchFamily="18" charset="0"/>
            </a:endParaRPr>
          </a:p>
        </p:txBody>
      </p:sp>
      <p:pic>
        <p:nvPicPr>
          <p:cNvPr id="7" name="Imagen 6" descr="Imagen que contiene Word&#10;&#10;Descripción generada automáticamente">
            <a:extLst>
              <a:ext uri="{FF2B5EF4-FFF2-40B4-BE49-F238E27FC236}">
                <a16:creationId xmlns:a16="http://schemas.microsoft.com/office/drawing/2014/main" id="{BC2B1AB9-C637-44C0-95B5-A33F337DFC0D}"/>
              </a:ext>
            </a:extLst>
          </p:cNvPr>
          <p:cNvPicPr>
            <a:picLocks noChangeAspect="1"/>
          </p:cNvPicPr>
          <p:nvPr/>
        </p:nvPicPr>
        <p:blipFill>
          <a:blip r:embed="rId3"/>
          <a:stretch>
            <a:fillRect/>
          </a:stretch>
        </p:blipFill>
        <p:spPr>
          <a:xfrm>
            <a:off x="156918" y="2937686"/>
            <a:ext cx="11577593" cy="1589523"/>
          </a:xfrm>
          <a:prstGeom prst="rect">
            <a:avLst/>
          </a:prstGeom>
        </p:spPr>
      </p:pic>
    </p:spTree>
    <p:extLst>
      <p:ext uri="{BB962C8B-B14F-4D97-AF65-F5344CB8AC3E}">
        <p14:creationId xmlns:p14="http://schemas.microsoft.com/office/powerpoint/2010/main" val="20947790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hlinkClick r:id="rId2" action="ppaction://hlinksldjump"/>
            <a:extLst>
              <a:ext uri="{FF2B5EF4-FFF2-40B4-BE49-F238E27FC236}">
                <a16:creationId xmlns:a16="http://schemas.microsoft.com/office/drawing/2014/main" id="{37A61474-C6B5-4A6F-AE06-E74854E8C413}"/>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Índice</a:t>
            </a:r>
          </a:p>
        </p:txBody>
      </p:sp>
      <p:sp>
        <p:nvSpPr>
          <p:cNvPr id="3" name="Título 1">
            <a:extLst>
              <a:ext uri="{FF2B5EF4-FFF2-40B4-BE49-F238E27FC236}">
                <a16:creationId xmlns:a16="http://schemas.microsoft.com/office/drawing/2014/main" id="{1F58C62A-DB2A-4926-A03F-F97ACC1B28FE}"/>
              </a:ext>
            </a:extLst>
          </p:cNvPr>
          <p:cNvSpPr txBox="1">
            <a:spLocks/>
          </p:cNvSpPr>
          <p:nvPr/>
        </p:nvSpPr>
        <p:spPr>
          <a:xfrm>
            <a:off x="0" y="643467"/>
            <a:ext cx="12192000" cy="744836"/>
          </a:xfrm>
          <a:prstGeom prst="rect">
            <a:avLst/>
          </a:prstGeom>
          <a:solidFill>
            <a:schemeClr val="tx1">
              <a:lumMod val="95000"/>
              <a:lumOff val="5000"/>
            </a:schemeClr>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200" dirty="0">
                <a:solidFill>
                  <a:schemeClr val="bg1"/>
                </a:solidFill>
                <a:ea typeface="+mj-lt"/>
                <a:cs typeface="+mj-lt"/>
              </a:rPr>
              <a:t>REPORTE</a:t>
            </a:r>
            <a:endParaRPr lang="es-ES" dirty="0">
              <a:solidFill>
                <a:schemeClr val="bg1"/>
              </a:solidFill>
            </a:endParaRPr>
          </a:p>
        </p:txBody>
      </p:sp>
      <p:sp>
        <p:nvSpPr>
          <p:cNvPr id="4" name="CuadroTexto 3">
            <a:extLst>
              <a:ext uri="{FF2B5EF4-FFF2-40B4-BE49-F238E27FC236}">
                <a16:creationId xmlns:a16="http://schemas.microsoft.com/office/drawing/2014/main" id="{7D396574-05A9-4E19-B2D1-F00B76D1FA83}"/>
              </a:ext>
            </a:extLst>
          </p:cNvPr>
          <p:cNvSpPr txBox="1"/>
          <p:nvPr/>
        </p:nvSpPr>
        <p:spPr>
          <a:xfrm>
            <a:off x="605881" y="1565188"/>
            <a:ext cx="9900102" cy="671915"/>
          </a:xfrm>
          <a:prstGeom prst="rect">
            <a:avLst/>
          </a:prstGeom>
          <a:noFill/>
        </p:spPr>
        <p:txBody>
          <a:bodyPr wrap="square" rtlCol="0">
            <a:spAutoFit/>
          </a:bodyPr>
          <a:lstStyle/>
          <a:p>
            <a:pPr marL="342900" lvl="0" indent="-342900">
              <a:lnSpc>
                <a:spcPct val="107000"/>
              </a:lnSpc>
              <a:spcAft>
                <a:spcPts val="800"/>
              </a:spcAft>
              <a:buFont typeface="Symbol" panose="05050102010706020507" pitchFamily="18" charset="2"/>
              <a:buChar char=""/>
            </a:pPr>
            <a:r>
              <a:rPr lang="es-ES" sz="1800" dirty="0">
                <a:solidFill>
                  <a:srgbClr val="222222"/>
                </a:solidFill>
                <a:effectLst/>
                <a:ea typeface="Calibri" panose="020F0502020204030204" pitchFamily="34" charset="0"/>
                <a:cs typeface="Times New Roman" panose="02020603050405020304" pitchFamily="18" charset="0"/>
              </a:rPr>
              <a:t>MOSTRAR UNA GRAFICA DE TORTA DONDE SE MUESTRE LA ESPECIE Y LA CANTIDAD EN PORCENTAJE DE ESPECIES INGRESADAS AL PUERTO.</a:t>
            </a:r>
            <a:endParaRPr lang="es-ES" sz="1800" dirty="0">
              <a:effectLst/>
              <a:ea typeface="Calibri" panose="020F0502020204030204" pitchFamily="34" charset="0"/>
              <a:cs typeface="Times New Roman" panose="02020603050405020304" pitchFamily="18" charset="0"/>
            </a:endParaRPr>
          </a:p>
        </p:txBody>
      </p:sp>
      <p:pic>
        <p:nvPicPr>
          <p:cNvPr id="7" name="Imagen 6" descr="Interfaz de usuario gráfica, Texto, Aplicación&#10;&#10;Descripción generada automáticamente">
            <a:extLst>
              <a:ext uri="{FF2B5EF4-FFF2-40B4-BE49-F238E27FC236}">
                <a16:creationId xmlns:a16="http://schemas.microsoft.com/office/drawing/2014/main" id="{966F605E-237F-4D4F-9DDF-C0FF17ED84D4}"/>
              </a:ext>
            </a:extLst>
          </p:cNvPr>
          <p:cNvPicPr>
            <a:picLocks noChangeAspect="1"/>
          </p:cNvPicPr>
          <p:nvPr/>
        </p:nvPicPr>
        <p:blipFill rotWithShape="1">
          <a:blip r:embed="rId3"/>
          <a:srcRect t="6017" b="9480"/>
          <a:stretch/>
        </p:blipFill>
        <p:spPr>
          <a:xfrm>
            <a:off x="1686017" y="2237103"/>
            <a:ext cx="2981741" cy="4290647"/>
          </a:xfrm>
          <a:prstGeom prst="rect">
            <a:avLst/>
          </a:prstGeom>
        </p:spPr>
      </p:pic>
      <p:pic>
        <p:nvPicPr>
          <p:cNvPr id="9" name="Imagen 8" descr="Interfaz de usuario gráfica&#10;&#10;Descripción generada automáticamente">
            <a:extLst>
              <a:ext uri="{FF2B5EF4-FFF2-40B4-BE49-F238E27FC236}">
                <a16:creationId xmlns:a16="http://schemas.microsoft.com/office/drawing/2014/main" id="{4C196383-AB10-4ABA-8402-E71C76BD791C}"/>
              </a:ext>
            </a:extLst>
          </p:cNvPr>
          <p:cNvPicPr>
            <a:picLocks noChangeAspect="1"/>
          </p:cNvPicPr>
          <p:nvPr/>
        </p:nvPicPr>
        <p:blipFill>
          <a:blip r:embed="rId4"/>
          <a:stretch>
            <a:fillRect/>
          </a:stretch>
        </p:blipFill>
        <p:spPr>
          <a:xfrm>
            <a:off x="5749890" y="2012916"/>
            <a:ext cx="4756093" cy="4518985"/>
          </a:xfrm>
          <a:prstGeom prst="rect">
            <a:avLst/>
          </a:prstGeom>
        </p:spPr>
      </p:pic>
    </p:spTree>
    <p:extLst>
      <p:ext uri="{BB962C8B-B14F-4D97-AF65-F5344CB8AC3E}">
        <p14:creationId xmlns:p14="http://schemas.microsoft.com/office/powerpoint/2010/main" val="12154946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hlinkClick r:id="rId2" action="ppaction://hlinksldjump"/>
            <a:extLst>
              <a:ext uri="{FF2B5EF4-FFF2-40B4-BE49-F238E27FC236}">
                <a16:creationId xmlns:a16="http://schemas.microsoft.com/office/drawing/2014/main" id="{37A61474-C6B5-4A6F-AE06-E74854E8C413}"/>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Índice</a:t>
            </a:r>
          </a:p>
        </p:txBody>
      </p:sp>
      <p:sp>
        <p:nvSpPr>
          <p:cNvPr id="3" name="Título 1">
            <a:extLst>
              <a:ext uri="{FF2B5EF4-FFF2-40B4-BE49-F238E27FC236}">
                <a16:creationId xmlns:a16="http://schemas.microsoft.com/office/drawing/2014/main" id="{1F58C62A-DB2A-4926-A03F-F97ACC1B28FE}"/>
              </a:ext>
            </a:extLst>
          </p:cNvPr>
          <p:cNvSpPr txBox="1">
            <a:spLocks/>
          </p:cNvSpPr>
          <p:nvPr/>
        </p:nvSpPr>
        <p:spPr>
          <a:xfrm>
            <a:off x="0" y="643467"/>
            <a:ext cx="12192000" cy="744836"/>
          </a:xfrm>
          <a:prstGeom prst="rect">
            <a:avLst/>
          </a:prstGeom>
          <a:solidFill>
            <a:schemeClr val="tx1">
              <a:lumMod val="95000"/>
              <a:lumOff val="5000"/>
            </a:schemeClr>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200" dirty="0">
                <a:solidFill>
                  <a:schemeClr val="bg1"/>
                </a:solidFill>
                <a:ea typeface="+mj-lt"/>
                <a:cs typeface="+mj-lt"/>
              </a:rPr>
              <a:t>REPORTE</a:t>
            </a:r>
            <a:endParaRPr lang="es-ES" dirty="0">
              <a:solidFill>
                <a:schemeClr val="bg1"/>
              </a:solidFill>
            </a:endParaRPr>
          </a:p>
        </p:txBody>
      </p:sp>
      <p:pic>
        <p:nvPicPr>
          <p:cNvPr id="6" name="Imagen 5" descr="Interfaz de usuario gráfica, Gráfico, Aplicación, Tabla, Excel&#10;&#10;Descripción generada automáticamente">
            <a:extLst>
              <a:ext uri="{FF2B5EF4-FFF2-40B4-BE49-F238E27FC236}">
                <a16:creationId xmlns:a16="http://schemas.microsoft.com/office/drawing/2014/main" id="{7D168998-D5F3-4C05-8833-CB7D74386FF1}"/>
              </a:ext>
            </a:extLst>
          </p:cNvPr>
          <p:cNvPicPr>
            <a:picLocks noChangeAspect="1"/>
          </p:cNvPicPr>
          <p:nvPr/>
        </p:nvPicPr>
        <p:blipFill>
          <a:blip r:embed="rId3"/>
          <a:stretch>
            <a:fillRect/>
          </a:stretch>
        </p:blipFill>
        <p:spPr>
          <a:xfrm>
            <a:off x="788082" y="1567954"/>
            <a:ext cx="5307918" cy="5290046"/>
          </a:xfrm>
          <a:prstGeom prst="rect">
            <a:avLst/>
          </a:prstGeom>
        </p:spPr>
      </p:pic>
      <p:pic>
        <p:nvPicPr>
          <p:cNvPr id="10" name="Imagen 9" descr="Gráfico&#10;&#10;Descripción generada automáticamente">
            <a:extLst>
              <a:ext uri="{FF2B5EF4-FFF2-40B4-BE49-F238E27FC236}">
                <a16:creationId xmlns:a16="http://schemas.microsoft.com/office/drawing/2014/main" id="{71C12401-A623-4E6C-8676-EC7437007ED7}"/>
              </a:ext>
            </a:extLst>
          </p:cNvPr>
          <p:cNvPicPr>
            <a:picLocks noChangeAspect="1"/>
          </p:cNvPicPr>
          <p:nvPr/>
        </p:nvPicPr>
        <p:blipFill rotWithShape="1">
          <a:blip r:embed="rId4"/>
          <a:srcRect l="9175" t="5044" r="7474"/>
          <a:stretch/>
        </p:blipFill>
        <p:spPr>
          <a:xfrm>
            <a:off x="6935372" y="1388303"/>
            <a:ext cx="4164036" cy="5475012"/>
          </a:xfrm>
          <a:prstGeom prst="rect">
            <a:avLst/>
          </a:prstGeom>
        </p:spPr>
      </p:pic>
    </p:spTree>
    <p:extLst>
      <p:ext uri="{BB962C8B-B14F-4D97-AF65-F5344CB8AC3E}">
        <p14:creationId xmlns:p14="http://schemas.microsoft.com/office/powerpoint/2010/main" val="37286898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hlinkClick r:id="rId2" action="ppaction://hlinksldjump"/>
            <a:extLst>
              <a:ext uri="{FF2B5EF4-FFF2-40B4-BE49-F238E27FC236}">
                <a16:creationId xmlns:a16="http://schemas.microsoft.com/office/drawing/2014/main" id="{C4258EB3-2CE5-4C43-B104-D0AEBF9BB707}"/>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Índice</a:t>
            </a:r>
          </a:p>
        </p:txBody>
      </p:sp>
      <p:sp>
        <p:nvSpPr>
          <p:cNvPr id="3" name="Título 1">
            <a:extLst>
              <a:ext uri="{FF2B5EF4-FFF2-40B4-BE49-F238E27FC236}">
                <a16:creationId xmlns:a16="http://schemas.microsoft.com/office/drawing/2014/main" id="{6D269913-8B3C-4935-ABBB-ECA8E06D8E72}"/>
              </a:ext>
            </a:extLst>
          </p:cNvPr>
          <p:cNvSpPr txBox="1">
            <a:spLocks/>
          </p:cNvSpPr>
          <p:nvPr/>
        </p:nvSpPr>
        <p:spPr>
          <a:xfrm>
            <a:off x="0" y="662321"/>
            <a:ext cx="12192000" cy="744836"/>
          </a:xfrm>
          <a:prstGeom prst="rect">
            <a:avLst/>
          </a:prstGeom>
          <a:solidFill>
            <a:schemeClr val="tx1">
              <a:lumMod val="95000"/>
              <a:lumOff val="5000"/>
            </a:schemeClr>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200" dirty="0">
                <a:solidFill>
                  <a:schemeClr val="bg1"/>
                </a:solidFill>
                <a:ea typeface="+mj-lt"/>
                <a:cs typeface="+mj-lt"/>
              </a:rPr>
              <a:t>ENLACE GIT HUB</a:t>
            </a:r>
            <a:endParaRPr lang="es-ES" dirty="0">
              <a:solidFill>
                <a:schemeClr val="bg1"/>
              </a:solidFill>
            </a:endParaRPr>
          </a:p>
        </p:txBody>
      </p:sp>
      <p:sp>
        <p:nvSpPr>
          <p:cNvPr id="5" name="CuadroTexto 4">
            <a:extLst>
              <a:ext uri="{FF2B5EF4-FFF2-40B4-BE49-F238E27FC236}">
                <a16:creationId xmlns:a16="http://schemas.microsoft.com/office/drawing/2014/main" id="{DF800BF7-418C-42A6-8C10-C26E7772453D}"/>
              </a:ext>
            </a:extLst>
          </p:cNvPr>
          <p:cNvSpPr txBox="1"/>
          <p:nvPr/>
        </p:nvSpPr>
        <p:spPr>
          <a:xfrm>
            <a:off x="3050628" y="3093043"/>
            <a:ext cx="6101254" cy="1173463"/>
          </a:xfrm>
          <a:prstGeom prst="rect">
            <a:avLst/>
          </a:prstGeom>
          <a:noFill/>
        </p:spPr>
        <p:txBody>
          <a:bodyPr wrap="square">
            <a:spAutoFit/>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Link:</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hlinkClick r:id="rId3"/>
              </a:rPr>
              <a:t>https://github.com/Yandry-Vasquez/barco_pesquero_BDD</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114301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hlinkClick r:id="rId2" action="ppaction://hlinksldjump"/>
            <a:extLst>
              <a:ext uri="{FF2B5EF4-FFF2-40B4-BE49-F238E27FC236}">
                <a16:creationId xmlns:a16="http://schemas.microsoft.com/office/drawing/2014/main" id="{42383EE4-E8A4-4905-9435-DE773EDCE43F}"/>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Índice</a:t>
            </a:r>
          </a:p>
        </p:txBody>
      </p:sp>
      <p:sp>
        <p:nvSpPr>
          <p:cNvPr id="3" name="Título 1">
            <a:extLst>
              <a:ext uri="{FF2B5EF4-FFF2-40B4-BE49-F238E27FC236}">
                <a16:creationId xmlns:a16="http://schemas.microsoft.com/office/drawing/2014/main" id="{AFC800AF-BACF-4218-91A5-0C32C25C2B7B}"/>
              </a:ext>
            </a:extLst>
          </p:cNvPr>
          <p:cNvSpPr txBox="1">
            <a:spLocks/>
          </p:cNvSpPr>
          <p:nvPr/>
        </p:nvSpPr>
        <p:spPr>
          <a:xfrm>
            <a:off x="0" y="662321"/>
            <a:ext cx="12192000" cy="744836"/>
          </a:xfrm>
          <a:prstGeom prst="rect">
            <a:avLst/>
          </a:prstGeom>
          <a:solidFill>
            <a:schemeClr val="tx1">
              <a:lumMod val="95000"/>
              <a:lumOff val="5000"/>
            </a:schemeClr>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200" dirty="0">
                <a:solidFill>
                  <a:schemeClr val="bg1"/>
                </a:solidFill>
                <a:ea typeface="+mj-lt"/>
                <a:cs typeface="+mj-lt"/>
              </a:rPr>
              <a:t>CONCLUSIONES</a:t>
            </a:r>
            <a:endParaRPr lang="es-ES" dirty="0">
              <a:solidFill>
                <a:schemeClr val="bg1"/>
              </a:solidFill>
            </a:endParaRPr>
          </a:p>
        </p:txBody>
      </p:sp>
      <p:sp>
        <p:nvSpPr>
          <p:cNvPr id="4" name="CuadroTexto 3">
            <a:extLst>
              <a:ext uri="{FF2B5EF4-FFF2-40B4-BE49-F238E27FC236}">
                <a16:creationId xmlns:a16="http://schemas.microsoft.com/office/drawing/2014/main" id="{FF0BAD5C-DF4A-476A-BF6D-8ACE6A66E94B}"/>
              </a:ext>
            </a:extLst>
          </p:cNvPr>
          <p:cNvSpPr txBox="1"/>
          <p:nvPr/>
        </p:nvSpPr>
        <p:spPr>
          <a:xfrm>
            <a:off x="0" y="2050624"/>
            <a:ext cx="12192000" cy="3749553"/>
          </a:xfrm>
          <a:prstGeom prst="rect">
            <a:avLst/>
          </a:prstGeom>
          <a:noFill/>
        </p:spPr>
        <p:txBody>
          <a:bodyPr wrap="square" rtlCol="0">
            <a:spAutoFit/>
          </a:bodyPr>
          <a:lstStyle/>
          <a:p>
            <a:pPr marL="342900" lvl="0" indent="-342900" algn="just">
              <a:lnSpc>
                <a:spcPct val="107000"/>
              </a:lnSpc>
              <a:spcAft>
                <a:spcPts val="800"/>
              </a:spcAft>
              <a:buFont typeface="Arial" panose="020B0604020202020204" pitchFamily="34" charset="0"/>
              <a:buChar char="•"/>
              <a:tabLst>
                <a:tab pos="457200" algn="l"/>
              </a:tabLst>
            </a:pPr>
            <a:r>
              <a:rPr lang="es-ES" sz="1800" dirty="0">
                <a:effectLst/>
                <a:latin typeface="Calibri" panose="020F0502020204030204" pitchFamily="34" charset="0"/>
                <a:ea typeface="Calibri" panose="020F0502020204030204" pitchFamily="34" charset="0"/>
                <a:cs typeface="Times New Roman" panose="02020603050405020304" pitchFamily="18" charset="0"/>
              </a:rPr>
              <a:t>Se </a:t>
            </a:r>
            <a:r>
              <a:rPr lang="es-ES" dirty="0">
                <a:latin typeface="Calibri" panose="020F0502020204030204" pitchFamily="34" charset="0"/>
                <a:ea typeface="Calibri" panose="020F0502020204030204" pitchFamily="34" charset="0"/>
                <a:cs typeface="Times New Roman" panose="02020603050405020304" pitchFamily="18" charset="0"/>
              </a:rPr>
              <a:t>recolectó</a:t>
            </a:r>
            <a:r>
              <a:rPr lang="es-ES" sz="1800" dirty="0">
                <a:effectLst/>
                <a:latin typeface="Calibri" panose="020F0502020204030204" pitchFamily="34" charset="0"/>
                <a:ea typeface="Calibri" panose="020F0502020204030204" pitchFamily="34" charset="0"/>
                <a:cs typeface="Times New Roman" panose="02020603050405020304" pitchFamily="18" charset="0"/>
              </a:rPr>
              <a:t> la información </a:t>
            </a:r>
            <a:r>
              <a:rPr lang="es-ES" dirty="0">
                <a:latin typeface="Calibri" panose="020F0502020204030204" pitchFamily="34" charset="0"/>
                <a:ea typeface="Calibri" panose="020F0502020204030204" pitchFamily="34" charset="0"/>
                <a:cs typeface="Times New Roman" panose="02020603050405020304" pitchFamily="18" charset="0"/>
              </a:rPr>
              <a:t>apropiada</a:t>
            </a:r>
            <a:r>
              <a:rPr lang="es-ES" sz="1800" dirty="0">
                <a:effectLst/>
                <a:latin typeface="Calibri" panose="020F0502020204030204" pitchFamily="34" charset="0"/>
                <a:ea typeface="Calibri" panose="020F0502020204030204" pitchFamily="34" charset="0"/>
                <a:cs typeface="Times New Roman" panose="02020603050405020304" pitchFamily="18" charset="0"/>
              </a:rPr>
              <a:t> para la creación de una base de datos que pueda gestionar la información  de los barcos pesquero pertenecientes a un puerto pesquero. para ello cabe resaltar el uso de la herramienta CASE “PowerDesigner”, esta herramienta de modelización de datos fue de gran ayuda para la creación del modelo conceptual, modelo lógico, el modelo físico y la creación general de la base de datos.</a:t>
            </a:r>
          </a:p>
          <a:p>
            <a:pPr lvl="0" algn="just">
              <a:lnSpc>
                <a:spcPct val="107000"/>
              </a:lnSpc>
              <a:spcAft>
                <a:spcPts val="800"/>
              </a:spcAft>
              <a:tabLst>
                <a:tab pos="457200" algn="l"/>
              </a:tabLst>
            </a:pP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Arial" panose="020B0604020202020204" pitchFamily="34" charset="0"/>
              <a:buChar char="•"/>
              <a:tabLst>
                <a:tab pos="457200" algn="l"/>
              </a:tabLst>
            </a:pPr>
            <a:r>
              <a:rPr lang="es-ES" sz="1800" dirty="0">
                <a:effectLst/>
                <a:latin typeface="Calibri" panose="020F0502020204030204" pitchFamily="34" charset="0"/>
                <a:ea typeface="Calibri" panose="020F0502020204030204" pitchFamily="34" charset="0"/>
                <a:cs typeface="Times New Roman" panose="02020603050405020304" pitchFamily="18" charset="0"/>
              </a:rPr>
              <a:t>En la inserción de datos, se comprendido el uso y la estructura adecuada de la sentencia “INSERT INTO” para agregar correctamente la información en cada campo.</a:t>
            </a:r>
          </a:p>
          <a:p>
            <a:pPr lvl="0" algn="just">
              <a:lnSpc>
                <a:spcPct val="107000"/>
              </a:lnSpc>
              <a:spcAft>
                <a:spcPts val="800"/>
              </a:spcAft>
              <a:tabLst>
                <a:tab pos="457200" algn="l"/>
              </a:tabLst>
            </a:pP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Arial" panose="020B0604020202020204" pitchFamily="34" charset="0"/>
              <a:buChar char="•"/>
              <a:tabLst>
                <a:tab pos="457200" algn="l"/>
              </a:tabLst>
            </a:pPr>
            <a:r>
              <a:rPr lang="es-ES" sz="1800" dirty="0">
                <a:effectLst/>
                <a:latin typeface="Calibri" panose="020F0502020204030204" pitchFamily="34" charset="0"/>
                <a:ea typeface="Calibri" panose="020F0502020204030204" pitchFamily="34" charset="0"/>
                <a:cs typeface="Times New Roman" panose="02020603050405020304" pitchFamily="18" charset="0"/>
              </a:rPr>
              <a:t>En el apartado de consultas, se realizaron las consultas que resultan de mucha utilidad para la gestión de la información de la base de datos, como, por ejemplo, saber que tripulante esta más próximo a caducar su permiso de tripulante y a que embarcación Pesquera pertenece este tripulante.</a:t>
            </a:r>
          </a:p>
        </p:txBody>
      </p:sp>
    </p:spTree>
    <p:extLst>
      <p:ext uri="{BB962C8B-B14F-4D97-AF65-F5344CB8AC3E}">
        <p14:creationId xmlns:p14="http://schemas.microsoft.com/office/powerpoint/2010/main" val="367109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556532" y="643467"/>
            <a:ext cx="11210925" cy="744836"/>
          </a:xfrm>
        </p:spPr>
        <p:txBody>
          <a:bodyPr>
            <a:normAutofit/>
          </a:bodyPr>
          <a:lstStyle/>
          <a:p>
            <a:pPr algn="ctr"/>
            <a:r>
              <a:rPr lang="en-US" sz="3200" dirty="0">
                <a:solidFill>
                  <a:schemeClr val="bg1"/>
                </a:solidFill>
                <a:ea typeface="+mj-lt"/>
                <a:cs typeface="+mj-lt"/>
              </a:rPr>
              <a:t>C</a:t>
            </a:r>
            <a:r>
              <a:rPr lang="es-ES" sz="3200" dirty="0" err="1">
                <a:solidFill>
                  <a:schemeClr val="bg1"/>
                </a:solidFill>
                <a:ea typeface="+mj-lt"/>
                <a:cs typeface="+mj-lt"/>
              </a:rPr>
              <a:t>onsultas</a:t>
            </a: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Índice</a:t>
            </a:r>
          </a:p>
        </p:txBody>
      </p:sp>
      <p:sp>
        <p:nvSpPr>
          <p:cNvPr id="3" name="CuadroTexto 2">
            <a:extLst>
              <a:ext uri="{FF2B5EF4-FFF2-40B4-BE49-F238E27FC236}">
                <a16:creationId xmlns:a16="http://schemas.microsoft.com/office/drawing/2014/main" id="{8D134432-F541-443C-B9AA-9A49AEFC59F6}"/>
              </a:ext>
            </a:extLst>
          </p:cNvPr>
          <p:cNvSpPr txBox="1"/>
          <p:nvPr/>
        </p:nvSpPr>
        <p:spPr>
          <a:xfrm>
            <a:off x="358219" y="1396588"/>
            <a:ext cx="11210925" cy="2861361"/>
          </a:xfrm>
          <a:prstGeom prst="rect">
            <a:avLst/>
          </a:prstGeom>
          <a:noFill/>
        </p:spPr>
        <p:txBody>
          <a:bodyPr wrap="square" rtlCol="0">
            <a:spAutoFit/>
          </a:bodyPr>
          <a:lstStyle/>
          <a:p>
            <a:endParaRPr lang="es-ES" dirty="0"/>
          </a:p>
          <a:p>
            <a:pPr marL="285750" indent="-285750">
              <a:buFont typeface="Arial" panose="020B0604020202020204" pitchFamily="34" charset="0"/>
              <a:buChar char="•"/>
            </a:pPr>
            <a:endParaRPr lang="es-ES" dirty="0"/>
          </a:p>
          <a:p>
            <a:pPr>
              <a:lnSpc>
                <a:spcPct val="107000"/>
              </a:lnSpc>
              <a:spcAft>
                <a:spcPts val="800"/>
              </a:spcAft>
            </a:pPr>
            <a:r>
              <a:rPr lang="es-ES" sz="1700" dirty="0">
                <a:solidFill>
                  <a:srgbClr val="222222"/>
                </a:solidFill>
                <a:effectLst/>
                <a:ea typeface="Calibri" panose="020F0502020204030204" pitchFamily="34" charset="0"/>
                <a:cs typeface="Times New Roman" panose="02020603050405020304" pitchFamily="18" charset="0"/>
              </a:rPr>
              <a:t>El modelo debe lograr lo anterior y además poder realizar las siguientes consultas:</a:t>
            </a:r>
            <a:endParaRPr lang="es-ES" sz="1700" dirty="0">
              <a:effectLst/>
              <a:ea typeface="Calibri" panose="020F0502020204030204" pitchFamily="34" charset="0"/>
              <a:cs typeface="Times New Roman" panose="02020603050405020304" pitchFamily="18" charset="0"/>
            </a:endParaRPr>
          </a:p>
          <a:p>
            <a:pPr>
              <a:lnSpc>
                <a:spcPct val="107000"/>
              </a:lnSpc>
              <a:spcAft>
                <a:spcPts val="800"/>
              </a:spcAft>
            </a:pPr>
            <a:r>
              <a:rPr lang="es-ES" sz="1700" dirty="0">
                <a:solidFill>
                  <a:srgbClr val="222222"/>
                </a:solidFill>
                <a:effectLst/>
                <a:ea typeface="Calibri" panose="020F0502020204030204" pitchFamily="34" charset="0"/>
                <a:cs typeface="Times New Roman" panose="02020603050405020304" pitchFamily="18" charset="0"/>
              </a:rPr>
              <a:t> </a:t>
            </a:r>
            <a:endParaRPr lang="es-ES" sz="1700" dirty="0">
              <a:effectLst/>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s-ES" sz="1600" dirty="0">
                <a:solidFill>
                  <a:srgbClr val="222222"/>
                </a:solidFill>
                <a:effectLst/>
                <a:ea typeface="Calibri" panose="020F0502020204030204" pitchFamily="34" charset="0"/>
                <a:cs typeface="Times New Roman" panose="02020603050405020304" pitchFamily="18" charset="0"/>
              </a:rPr>
              <a:t>Mostrar las empresas que han comprado por especies y por cantidad a las distintas embarcaciones que arriban al puerto.</a:t>
            </a:r>
            <a:endParaRPr lang="es-ES" sz="1600" dirty="0">
              <a:effectLst/>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s-ES" sz="1600" dirty="0">
                <a:solidFill>
                  <a:srgbClr val="222222"/>
                </a:solidFill>
                <a:effectLst/>
                <a:ea typeface="Calibri" panose="020F0502020204030204" pitchFamily="34" charset="0"/>
                <a:cs typeface="Times New Roman" panose="02020603050405020304" pitchFamily="18" charset="0"/>
              </a:rPr>
              <a:t>Mostrar los tripulantes de las embarcaciones que estén mas próximos a caducar su permiso (lista del más cercano al más ultimo).</a:t>
            </a:r>
            <a:endParaRPr lang="es-ES" sz="1600" dirty="0">
              <a:effectLst/>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s-ES" sz="1700" dirty="0">
                <a:solidFill>
                  <a:srgbClr val="222222"/>
                </a:solidFill>
                <a:effectLst/>
                <a:ea typeface="Calibri" panose="020F0502020204030204" pitchFamily="34" charset="0"/>
                <a:cs typeface="Times New Roman" panose="02020603050405020304" pitchFamily="18" charset="0"/>
              </a:rPr>
              <a:t>Consultar las toneladas capturadas por embarcaciones en un determinado mes (desde la mayor a la menor).</a:t>
            </a:r>
            <a:endParaRPr lang="es-ES" sz="1700" dirty="0">
              <a:effectLst/>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s-ES" sz="1600" dirty="0">
                <a:solidFill>
                  <a:srgbClr val="222222"/>
                </a:solidFill>
                <a:effectLst/>
                <a:ea typeface="Calibri" panose="020F0502020204030204" pitchFamily="34" charset="0"/>
                <a:cs typeface="Times New Roman" panose="02020603050405020304" pitchFamily="18" charset="0"/>
              </a:rPr>
              <a:t>Mostrar el </a:t>
            </a:r>
            <a:r>
              <a:rPr lang="es-ES" sz="1600" dirty="0">
                <a:solidFill>
                  <a:srgbClr val="222222"/>
                </a:solidFill>
                <a:ea typeface="Calibri" panose="020F0502020204030204" pitchFamily="34" charset="0"/>
                <a:cs typeface="Times New Roman" panose="02020603050405020304" pitchFamily="18" charset="0"/>
              </a:rPr>
              <a:t>costo y el servicio realizado a </a:t>
            </a:r>
            <a:r>
              <a:rPr lang="es-ES" sz="1600" dirty="0">
                <a:solidFill>
                  <a:srgbClr val="222222"/>
                </a:solidFill>
                <a:effectLst/>
                <a:ea typeface="Calibri" panose="020F0502020204030204" pitchFamily="34" charset="0"/>
                <a:cs typeface="Times New Roman" panose="02020603050405020304" pitchFamily="18" charset="0"/>
              </a:rPr>
              <a:t>las embarcaciones que han solicitado mantenimiento.</a:t>
            </a:r>
            <a:endParaRPr lang="es-ES" sz="1600" dirty="0">
              <a:effectLst/>
              <a:ea typeface="Calibri" panose="020F0502020204030204" pitchFamily="34" charset="0"/>
              <a:cs typeface="Times New Roman" panose="02020603050405020304" pitchFamily="18" charset="0"/>
            </a:endParaRPr>
          </a:p>
          <a:p>
            <a:endParaRPr lang="es-ES" dirty="0"/>
          </a:p>
        </p:txBody>
      </p:sp>
    </p:spTree>
    <p:extLst>
      <p:ext uri="{BB962C8B-B14F-4D97-AF65-F5344CB8AC3E}">
        <p14:creationId xmlns:p14="http://schemas.microsoft.com/office/powerpoint/2010/main" val="1607750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556532" y="643467"/>
            <a:ext cx="11210925" cy="744836"/>
          </a:xfrm>
        </p:spPr>
        <p:txBody>
          <a:bodyPr>
            <a:normAutofit/>
          </a:bodyPr>
          <a:lstStyle/>
          <a:p>
            <a:pPr algn="ctr"/>
            <a:r>
              <a:rPr lang="es-ES" sz="3200" dirty="0">
                <a:solidFill>
                  <a:schemeClr val="bg1"/>
                </a:solidFill>
                <a:ea typeface="+mj-lt"/>
                <a:cs typeface="+mj-lt"/>
              </a:rPr>
              <a:t>ENTIDADES</a:t>
            </a:r>
            <a:endParaRPr lang="es-ES" dirty="0">
              <a:solidFill>
                <a:schemeClr val="bg1"/>
              </a:solidFill>
            </a:endParaRPr>
          </a:p>
        </p:txBody>
      </p:sp>
      <p:sp>
        <p:nvSpPr>
          <p:cNvPr id="7" name="Rectángulo 6">
            <a:hlinkClick r:id="rId2" action="ppaction://hlinksldjump"/>
            <a:extLst>
              <a:ext uri="{FF2B5EF4-FFF2-40B4-BE49-F238E27FC236}">
                <a16:creationId xmlns:a16="http://schemas.microsoft.com/office/drawing/2014/main" id="{2F646D0E-E4F2-426B-AC3F-CC96DC322EC6}"/>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Índice</a:t>
            </a:r>
          </a:p>
        </p:txBody>
      </p:sp>
      <p:pic>
        <p:nvPicPr>
          <p:cNvPr id="4" name="Imagen 3" descr="Diagrama&#10;&#10;Descripción generada automáticamente con confianza media">
            <a:extLst>
              <a:ext uri="{FF2B5EF4-FFF2-40B4-BE49-F238E27FC236}">
                <a16:creationId xmlns:a16="http://schemas.microsoft.com/office/drawing/2014/main" id="{5C52639D-7CF4-4FC2-9A1A-264A4383CA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995" y="1410656"/>
            <a:ext cx="9461362" cy="5469697"/>
          </a:xfrm>
          <a:prstGeom prst="rect">
            <a:avLst/>
          </a:prstGeom>
        </p:spPr>
      </p:pic>
    </p:spTree>
    <p:extLst>
      <p:ext uri="{BB962C8B-B14F-4D97-AF65-F5344CB8AC3E}">
        <p14:creationId xmlns:p14="http://schemas.microsoft.com/office/powerpoint/2010/main" val="549149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556532" y="643467"/>
            <a:ext cx="11210925" cy="744836"/>
          </a:xfrm>
        </p:spPr>
        <p:txBody>
          <a:bodyPr>
            <a:normAutofit/>
          </a:bodyPr>
          <a:lstStyle/>
          <a:p>
            <a:pPr algn="ctr"/>
            <a:r>
              <a:rPr lang="es-ES" sz="3200" dirty="0">
                <a:solidFill>
                  <a:schemeClr val="bg1"/>
                </a:solidFill>
                <a:ea typeface="+mj-lt"/>
                <a:cs typeface="+mj-lt"/>
              </a:rPr>
              <a:t>MODELO CONCEPTUAL</a:t>
            </a:r>
            <a:endParaRPr lang="es-ES" dirty="0">
              <a:solidFill>
                <a:schemeClr val="bg1"/>
              </a:solidFill>
            </a:endParaRPr>
          </a:p>
        </p:txBody>
      </p:sp>
      <p:sp>
        <p:nvSpPr>
          <p:cNvPr id="6" name="Rectángulo 5">
            <a:hlinkClick r:id="rId2" action="ppaction://hlinksldjump"/>
            <a:extLst>
              <a:ext uri="{FF2B5EF4-FFF2-40B4-BE49-F238E27FC236}">
                <a16:creationId xmlns:a16="http://schemas.microsoft.com/office/drawing/2014/main" id="{B933364B-B03B-4154-BEE2-928D4081E45D}"/>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Índice</a:t>
            </a:r>
          </a:p>
        </p:txBody>
      </p:sp>
      <p:pic>
        <p:nvPicPr>
          <p:cNvPr id="10" name="Imagen 9" descr="Diagrama, Esquemático&#10;&#10;Descripción generada automáticamente">
            <a:extLst>
              <a:ext uri="{FF2B5EF4-FFF2-40B4-BE49-F238E27FC236}">
                <a16:creationId xmlns:a16="http://schemas.microsoft.com/office/drawing/2014/main" id="{CD9E4579-8E6F-48D7-9E4D-F8B982C985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141" y="1396589"/>
            <a:ext cx="9710052" cy="5461411"/>
          </a:xfrm>
          <a:prstGeom prst="rect">
            <a:avLst/>
          </a:prstGeom>
        </p:spPr>
      </p:pic>
    </p:spTree>
    <p:extLst>
      <p:ext uri="{BB962C8B-B14F-4D97-AF65-F5344CB8AC3E}">
        <p14:creationId xmlns:p14="http://schemas.microsoft.com/office/powerpoint/2010/main" val="4257883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556532" y="643467"/>
            <a:ext cx="11210925" cy="744836"/>
          </a:xfrm>
        </p:spPr>
        <p:txBody>
          <a:bodyPr>
            <a:normAutofit/>
          </a:bodyPr>
          <a:lstStyle/>
          <a:p>
            <a:pPr algn="ctr"/>
            <a:r>
              <a:rPr lang="es-ES" sz="3200" dirty="0">
                <a:solidFill>
                  <a:schemeClr val="bg1"/>
                </a:solidFill>
                <a:ea typeface="+mj-lt"/>
                <a:cs typeface="+mj-lt"/>
              </a:rPr>
              <a:t>MODELO LOGICO</a:t>
            </a:r>
            <a:endParaRPr lang="es-ES" dirty="0">
              <a:solidFill>
                <a:schemeClr val="bg1"/>
              </a:solidFill>
            </a:endParaRPr>
          </a:p>
        </p:txBody>
      </p:sp>
      <p:sp>
        <p:nvSpPr>
          <p:cNvPr id="6" name="Rectángulo 5">
            <a:hlinkClick r:id="rId2" action="ppaction://hlinksldjump"/>
            <a:extLst>
              <a:ext uri="{FF2B5EF4-FFF2-40B4-BE49-F238E27FC236}">
                <a16:creationId xmlns:a16="http://schemas.microsoft.com/office/drawing/2014/main" id="{B933364B-B03B-4154-BEE2-928D4081E45D}"/>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Índice</a:t>
            </a:r>
          </a:p>
        </p:txBody>
      </p:sp>
      <p:pic>
        <p:nvPicPr>
          <p:cNvPr id="5" name="Imagen 4" descr="Diagrama, Esquemático&#10;&#10;Descripción generada automáticamente">
            <a:extLst>
              <a:ext uri="{FF2B5EF4-FFF2-40B4-BE49-F238E27FC236}">
                <a16:creationId xmlns:a16="http://schemas.microsoft.com/office/drawing/2014/main" id="{0C732013-2452-4291-99F8-E7DD25EF50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0284" y="1319367"/>
            <a:ext cx="8463371" cy="5538633"/>
          </a:xfrm>
          <a:prstGeom prst="rect">
            <a:avLst/>
          </a:prstGeom>
        </p:spPr>
      </p:pic>
    </p:spTree>
    <p:extLst>
      <p:ext uri="{BB962C8B-B14F-4D97-AF65-F5344CB8AC3E}">
        <p14:creationId xmlns:p14="http://schemas.microsoft.com/office/powerpoint/2010/main" val="82131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556532" y="643467"/>
            <a:ext cx="11210925" cy="744836"/>
          </a:xfrm>
        </p:spPr>
        <p:txBody>
          <a:bodyPr>
            <a:normAutofit/>
          </a:bodyPr>
          <a:lstStyle/>
          <a:p>
            <a:pPr algn="ctr"/>
            <a:r>
              <a:rPr lang="es-ES" sz="3200" dirty="0">
                <a:solidFill>
                  <a:schemeClr val="bg1"/>
                </a:solidFill>
                <a:ea typeface="+mj-lt"/>
                <a:cs typeface="+mj-lt"/>
              </a:rPr>
              <a:t>MODELO FISICO</a:t>
            </a:r>
            <a:endParaRPr lang="es-ES" dirty="0">
              <a:solidFill>
                <a:schemeClr val="bg1"/>
              </a:solidFill>
            </a:endParaRPr>
          </a:p>
        </p:txBody>
      </p:sp>
      <p:sp>
        <p:nvSpPr>
          <p:cNvPr id="6" name="Rectángulo 5">
            <a:hlinkClick r:id="rId2" action="ppaction://hlinksldjump"/>
            <a:extLst>
              <a:ext uri="{FF2B5EF4-FFF2-40B4-BE49-F238E27FC236}">
                <a16:creationId xmlns:a16="http://schemas.microsoft.com/office/drawing/2014/main" id="{B933364B-B03B-4154-BEE2-928D4081E45D}"/>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Índice</a:t>
            </a:r>
          </a:p>
        </p:txBody>
      </p:sp>
      <p:pic>
        <p:nvPicPr>
          <p:cNvPr id="4" name="Imagen 3" descr="Diagrama, Esquemático&#10;&#10;Descripción generada automáticamente">
            <a:extLst>
              <a:ext uri="{FF2B5EF4-FFF2-40B4-BE49-F238E27FC236}">
                <a16:creationId xmlns:a16="http://schemas.microsoft.com/office/drawing/2014/main" id="{ED91079A-AA36-4FFA-8FB3-6D3E7A5B4B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3103" y="1396588"/>
            <a:ext cx="7325793" cy="5360623"/>
          </a:xfrm>
          <a:prstGeom prst="rect">
            <a:avLst/>
          </a:prstGeom>
        </p:spPr>
      </p:pic>
    </p:spTree>
    <p:extLst>
      <p:ext uri="{BB962C8B-B14F-4D97-AF65-F5344CB8AC3E}">
        <p14:creationId xmlns:p14="http://schemas.microsoft.com/office/powerpoint/2010/main" val="918361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03FC08-47CE-40A3-968F-A0EA18D7A0DB}"/>
              </a:ext>
            </a:extLst>
          </p:cNvPr>
          <p:cNvSpPr>
            <a:spLocks noGrp="1"/>
          </p:cNvSpPr>
          <p:nvPr>
            <p:ph type="title"/>
          </p:nvPr>
        </p:nvSpPr>
        <p:spPr>
          <a:xfrm>
            <a:off x="556532" y="643467"/>
            <a:ext cx="11210925" cy="744836"/>
          </a:xfrm>
        </p:spPr>
        <p:txBody>
          <a:bodyPr>
            <a:normAutofit/>
          </a:bodyPr>
          <a:lstStyle/>
          <a:p>
            <a:pPr algn="ctr"/>
            <a:r>
              <a:rPr lang="es-ES" sz="3200" dirty="0">
                <a:solidFill>
                  <a:schemeClr val="bg1"/>
                </a:solidFill>
                <a:ea typeface="+mj-lt"/>
                <a:cs typeface="+mj-lt"/>
              </a:rPr>
              <a:t>CREACION DE LAS ENTIDADES EN POSTGRESQL</a:t>
            </a:r>
            <a:endParaRPr lang="es-ES" dirty="0">
              <a:solidFill>
                <a:schemeClr val="bg1"/>
              </a:solidFill>
            </a:endParaRPr>
          </a:p>
        </p:txBody>
      </p:sp>
      <p:sp>
        <p:nvSpPr>
          <p:cNvPr id="6" name="Rectángulo 5">
            <a:hlinkClick r:id="rId3" action="ppaction://hlinksldjump"/>
            <a:extLst>
              <a:ext uri="{FF2B5EF4-FFF2-40B4-BE49-F238E27FC236}">
                <a16:creationId xmlns:a16="http://schemas.microsoft.com/office/drawing/2014/main" id="{B933364B-B03B-4154-BEE2-928D4081E45D}"/>
              </a:ext>
            </a:extLst>
          </p:cNvPr>
          <p:cNvSpPr/>
          <p:nvPr/>
        </p:nvSpPr>
        <p:spPr>
          <a:xfrm>
            <a:off x="10727703" y="18854"/>
            <a:ext cx="1464297" cy="643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Índice</a:t>
            </a:r>
          </a:p>
        </p:txBody>
      </p:sp>
      <p:pic>
        <p:nvPicPr>
          <p:cNvPr id="11" name="Imagen 10">
            <a:extLst>
              <a:ext uri="{FF2B5EF4-FFF2-40B4-BE49-F238E27FC236}">
                <a16:creationId xmlns:a16="http://schemas.microsoft.com/office/drawing/2014/main" id="{A9A9F49F-6C32-46FC-B4A5-4B6EEC1A8E48}"/>
              </a:ext>
            </a:extLst>
          </p:cNvPr>
          <p:cNvPicPr>
            <a:picLocks noChangeAspect="1"/>
          </p:cNvPicPr>
          <p:nvPr/>
        </p:nvPicPr>
        <p:blipFill rotWithShape="1">
          <a:blip r:embed="rId4"/>
          <a:srcRect l="2654" t="17625" r="62269" b="21216"/>
          <a:stretch/>
        </p:blipFill>
        <p:spPr>
          <a:xfrm>
            <a:off x="-1" y="1396588"/>
            <a:ext cx="5571373" cy="5461412"/>
          </a:xfrm>
          <a:prstGeom prst="rect">
            <a:avLst/>
          </a:prstGeom>
        </p:spPr>
      </p:pic>
      <p:pic>
        <p:nvPicPr>
          <p:cNvPr id="13" name="Imagen 12">
            <a:extLst>
              <a:ext uri="{FF2B5EF4-FFF2-40B4-BE49-F238E27FC236}">
                <a16:creationId xmlns:a16="http://schemas.microsoft.com/office/drawing/2014/main" id="{31DD7CBD-21A0-4730-AF68-95494052A8B2}"/>
              </a:ext>
            </a:extLst>
          </p:cNvPr>
          <p:cNvPicPr>
            <a:picLocks noChangeAspect="1"/>
          </p:cNvPicPr>
          <p:nvPr/>
        </p:nvPicPr>
        <p:blipFill rotWithShape="1">
          <a:blip r:embed="rId5"/>
          <a:srcRect l="2794" t="20325" r="61231" b="27989"/>
          <a:stretch/>
        </p:blipFill>
        <p:spPr>
          <a:xfrm>
            <a:off x="5401994" y="1388302"/>
            <a:ext cx="6748016" cy="5450843"/>
          </a:xfrm>
          <a:prstGeom prst="rect">
            <a:avLst/>
          </a:prstGeom>
        </p:spPr>
      </p:pic>
    </p:spTree>
    <p:extLst>
      <p:ext uri="{BB962C8B-B14F-4D97-AF65-F5344CB8AC3E}">
        <p14:creationId xmlns:p14="http://schemas.microsoft.com/office/powerpoint/2010/main" val="107843767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3562</TotalTime>
  <Words>1293</Words>
  <Application>Microsoft Office PowerPoint</Application>
  <PresentationFormat>Panorámica</PresentationFormat>
  <Paragraphs>148</Paragraphs>
  <Slides>37</Slides>
  <Notes>6</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37</vt:i4>
      </vt:variant>
    </vt:vector>
  </HeadingPairs>
  <TitlesOfParts>
    <vt:vector size="45" baseType="lpstr">
      <vt:lpstr>Aharoni</vt:lpstr>
      <vt:lpstr>Arial</vt:lpstr>
      <vt:lpstr>Book Antiqua</vt:lpstr>
      <vt:lpstr>Calibri</vt:lpstr>
      <vt:lpstr>Calibri Light</vt:lpstr>
      <vt:lpstr>Cooper Black</vt:lpstr>
      <vt:lpstr>Symbol</vt:lpstr>
      <vt:lpstr>Tema de Office</vt:lpstr>
      <vt:lpstr>Presentación de PowerPoint</vt:lpstr>
      <vt:lpstr>Índice</vt:lpstr>
      <vt:lpstr>Universo del discurso</vt:lpstr>
      <vt:lpstr>Consultas</vt:lpstr>
      <vt:lpstr>ENTIDADES</vt:lpstr>
      <vt:lpstr>MODELO CONCEPTUAL</vt:lpstr>
      <vt:lpstr>MODELO LOGICO</vt:lpstr>
      <vt:lpstr>MODELO FISICO</vt:lpstr>
      <vt:lpstr>CREACION DE LAS ENTIDADES EN POSTGRESQL</vt:lpstr>
      <vt:lpstr>Presentación de PowerPoint</vt:lpstr>
      <vt:lpstr>Presentación de PowerPoint</vt:lpstr>
      <vt:lpstr>Presentación de PowerPoint</vt:lpstr>
      <vt:lpstr>Presentación de PowerPoint</vt:lpstr>
      <vt:lpstr>CREAR LAS LLAVES FORANEAS</vt:lpstr>
      <vt:lpstr>Presentación de PowerPoint</vt:lpstr>
      <vt:lpstr>INGRESO DE DATOS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lastModifiedBy>JOSSELYN STEFANY MACIAS PICO</cp:lastModifiedBy>
  <cp:revision>329</cp:revision>
  <dcterms:created xsi:type="dcterms:W3CDTF">2012-07-30T22:48:03Z</dcterms:created>
  <dcterms:modified xsi:type="dcterms:W3CDTF">2021-08-24T21:07:49Z</dcterms:modified>
</cp:coreProperties>
</file>